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9" r:id="rId2"/>
    <p:sldId id="491" r:id="rId3"/>
    <p:sldId id="572" r:id="rId4"/>
    <p:sldId id="683" r:id="rId5"/>
    <p:sldId id="684" r:id="rId6"/>
    <p:sldId id="685" r:id="rId7"/>
    <p:sldId id="686" r:id="rId8"/>
    <p:sldId id="687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704" r:id="rId26"/>
    <p:sldId id="705" r:id="rId27"/>
    <p:sldId id="706" r:id="rId28"/>
    <p:sldId id="707" r:id="rId29"/>
    <p:sldId id="708" r:id="rId30"/>
    <p:sldId id="709" r:id="rId31"/>
    <p:sldId id="710" r:id="rId32"/>
    <p:sldId id="711" r:id="rId33"/>
    <p:sldId id="768" r:id="rId34"/>
    <p:sldId id="769" r:id="rId35"/>
    <p:sldId id="770" r:id="rId36"/>
    <p:sldId id="771" r:id="rId37"/>
    <p:sldId id="767" r:id="rId38"/>
    <p:sldId id="715" r:id="rId39"/>
    <p:sldId id="714" r:id="rId40"/>
    <p:sldId id="753" r:id="rId41"/>
    <p:sldId id="716" r:id="rId42"/>
    <p:sldId id="712" r:id="rId43"/>
    <p:sldId id="713" r:id="rId44"/>
    <p:sldId id="718" r:id="rId45"/>
    <p:sldId id="745" r:id="rId46"/>
    <p:sldId id="746" r:id="rId47"/>
    <p:sldId id="748" r:id="rId48"/>
    <p:sldId id="749" r:id="rId49"/>
    <p:sldId id="750" r:id="rId50"/>
    <p:sldId id="751" r:id="rId51"/>
    <p:sldId id="719" r:id="rId52"/>
    <p:sldId id="752" r:id="rId53"/>
    <p:sldId id="724" r:id="rId54"/>
    <p:sldId id="754" r:id="rId55"/>
    <p:sldId id="755" r:id="rId56"/>
    <p:sldId id="756" r:id="rId57"/>
    <p:sldId id="757" r:id="rId58"/>
    <p:sldId id="774" r:id="rId59"/>
    <p:sldId id="775" r:id="rId60"/>
    <p:sldId id="776" r:id="rId61"/>
    <p:sldId id="758" r:id="rId62"/>
    <p:sldId id="759" r:id="rId63"/>
    <p:sldId id="720" r:id="rId64"/>
    <p:sldId id="777" r:id="rId65"/>
    <p:sldId id="760" r:id="rId66"/>
    <p:sldId id="721" r:id="rId67"/>
    <p:sldId id="778" r:id="rId68"/>
    <p:sldId id="722" r:id="rId69"/>
    <p:sldId id="781" r:id="rId70"/>
    <p:sldId id="779" r:id="rId71"/>
    <p:sldId id="761" r:id="rId72"/>
    <p:sldId id="762" r:id="rId73"/>
    <p:sldId id="782" r:id="rId74"/>
    <p:sldId id="780" r:id="rId75"/>
    <p:sldId id="766" r:id="rId76"/>
    <p:sldId id="772" r:id="rId77"/>
    <p:sldId id="77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668" y="8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2794" y="713233"/>
            <a:ext cx="5023292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7171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502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6655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45824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0544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17" y="0"/>
            <a:ext cx="6703907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6096001" y="6397624"/>
            <a:ext cx="6094307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784" y="365126"/>
            <a:ext cx="1833033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813" y="713233"/>
            <a:ext cx="87376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940" y="1392429"/>
            <a:ext cx="1083612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6359" y="6556594"/>
            <a:ext cx="497247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7914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kali.org/get-kali/#kali-installer-image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mac.getutm.app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mac.getutm.app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7070" y="296210"/>
            <a:ext cx="4178300" cy="57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Preparation for Lab 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5865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kern="0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lang="en-US" sz="2000" b="1" kern="0" spc="-75" dirty="0">
                <a:solidFill>
                  <a:srgbClr val="3D3935"/>
                </a:solidFill>
                <a:latin typeface="Arial"/>
                <a:cs typeface="Arial"/>
              </a:rPr>
              <a:t>8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864" y="5213191"/>
            <a:ext cx="1623060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kern="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kern="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kern="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87F2C4-55DF-CBF9-0BB9-6FD7B20E0ABC}"/>
              </a:ext>
            </a:extLst>
          </p:cNvPr>
          <p:cNvSpPr txBox="1"/>
          <p:nvPr/>
        </p:nvSpPr>
        <p:spPr>
          <a:xfrm>
            <a:off x="2475865" y="5553208"/>
            <a:ext cx="2021915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lang="en-US" sz="1600" kern="0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2F41-CD6E-7694-DC47-2BF708C13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AE9A7D-E9CA-E28D-FF21-17FD5313D2C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C2D5D-9E1F-835A-5651-750F25ED1A9D}"/>
              </a:ext>
            </a:extLst>
          </p:cNvPr>
          <p:cNvSpPr txBox="1"/>
          <p:nvPr/>
        </p:nvSpPr>
        <p:spPr>
          <a:xfrm>
            <a:off x="0" y="1042923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5. ElGamal Digital Signature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Uses </a:t>
            </a:r>
            <a:r>
              <a:rPr lang="en-US" sz="2800" b="1" dirty="0"/>
              <a:t>math magic</a:t>
            </a:r>
            <a:r>
              <a:rPr lang="en-US" sz="2800" dirty="0"/>
              <a:t> (modular arithmetic) to create a signature.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Others can verify the signature without seeing your private key!</a:t>
            </a:r>
          </a:p>
        </p:txBody>
      </p:sp>
    </p:spTree>
    <p:extLst>
      <p:ext uri="{BB962C8B-B14F-4D97-AF65-F5344CB8AC3E}">
        <p14:creationId xmlns:p14="http://schemas.microsoft.com/office/powerpoint/2010/main" val="61150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5596-1AE6-00EC-817A-DEE996D6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5E0FA7-E2B7-2067-4144-B80948808D1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6C8E-A7F3-DCCD-75BF-8E5B1FC87C76}"/>
              </a:ext>
            </a:extLst>
          </p:cNvPr>
          <p:cNvSpPr txBox="1"/>
          <p:nvPr/>
        </p:nvSpPr>
        <p:spPr>
          <a:xfrm>
            <a:off x="0" y="1042923"/>
            <a:ext cx="12192000" cy="454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Part 1: Theory Questions (Written Answers)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List and explain key requirements of a hash function.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Calculate effort needed for preimage attack (half success).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Explain birthday attack and effort needed (half success).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List applications and properties of digital signatures.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Briefly explain ElGamal signature generation and verification.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Goal: Strengthen your understanding of core concepts.</a:t>
            </a:r>
          </a:p>
        </p:txBody>
      </p:sp>
    </p:spTree>
    <p:extLst>
      <p:ext uri="{BB962C8B-B14F-4D97-AF65-F5344CB8AC3E}">
        <p14:creationId xmlns:p14="http://schemas.microsoft.com/office/powerpoint/2010/main" val="154869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A1E84-5E9D-5989-3BA3-3F74D400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38F1D8-FD8A-FC97-A78D-8A3ACC1E8FF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EB92A-B4EE-6F6D-72FD-66080FC4C091}"/>
              </a:ext>
            </a:extLst>
          </p:cNvPr>
          <p:cNvSpPr txBox="1"/>
          <p:nvPr/>
        </p:nvSpPr>
        <p:spPr>
          <a:xfrm>
            <a:off x="0" y="1042923"/>
            <a:ext cx="12192000" cy="454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2: Challenge Exercise – ElGamal Digital Signature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You are given: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Public Key = {q = 13, a = 2, YA = 8}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Private Key = {XA = 3}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Message = {M = 11}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Random K = 5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Goal</a:t>
            </a:r>
            <a:r>
              <a:rPr lang="en-US" sz="2800" dirty="0"/>
              <a:t>: Generate and verify a digital signature.</a:t>
            </a:r>
          </a:p>
        </p:txBody>
      </p:sp>
    </p:spTree>
    <p:extLst>
      <p:ext uri="{BB962C8B-B14F-4D97-AF65-F5344CB8AC3E}">
        <p14:creationId xmlns:p14="http://schemas.microsoft.com/office/powerpoint/2010/main" val="299684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9E139-AB9D-A494-023B-7F902FAE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3CBE6F-85F3-C874-B1FD-C6C924F9991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E6336B-4DFF-8107-8261-DE1B21930F26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3263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=32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E6336B-4DFF-8107-8261-DE1B21930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3263394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7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B693-12D0-9C31-5F9B-1FC4BBB0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70B0B4-054A-B324-DFCD-57F83D64351C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878A6-7B10-5896-A5A4-0A4627459435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/>
                  <a:t> (modular inverse)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878A6-7B10-5896-A5A4-0A4627459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9403C-524C-7BD3-7853-69D021F2606E}"/>
                  </a:ext>
                </a:extLst>
              </p:cNvPr>
              <p:cNvSpPr txBox="1"/>
              <p:nvPr/>
            </p:nvSpPr>
            <p:spPr>
              <a:xfrm>
                <a:off x="5744689" y="1879845"/>
                <a:ext cx="6169230" cy="3903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In </a:t>
                </a:r>
                <a:r>
                  <a:rPr lang="en-US" sz="2800" b="1" dirty="0"/>
                  <a:t>Step 2</a:t>
                </a:r>
                <a:r>
                  <a:rPr lang="en-US" sz="2800" dirty="0"/>
                  <a:t>, we need to find the </a:t>
                </a:r>
                <a:r>
                  <a:rPr lang="en-US" sz="2800" b="1" dirty="0"/>
                  <a:t>modular inverse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2800" dirty="0"/>
                  <a:t>modulo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modular inverse of 5 (mod 12) is a number that, when multiplied by 5, gives a result of </a:t>
                </a:r>
                <a:r>
                  <a:rPr lang="en-US" sz="2800" b="1" dirty="0"/>
                  <a:t>1 mod 12</a:t>
                </a:r>
                <a:r>
                  <a:rPr lang="en-US" sz="28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we are solving: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9403C-524C-7BD3-7853-69D021F2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89" y="1879845"/>
                <a:ext cx="6169230" cy="3903504"/>
              </a:xfrm>
              <a:prstGeom prst="rect">
                <a:avLst/>
              </a:prstGeom>
              <a:blipFill>
                <a:blip r:embed="rId3"/>
                <a:stretch>
                  <a:fillRect l="-1976" r="-791" b="-34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360EF-2968-4CAB-6812-A9D8B0A39B3D}"/>
                  </a:ext>
                </a:extLst>
              </p:cNvPr>
              <p:cNvSpPr txBox="1"/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360EF-2968-4CAB-6812-A9D8B0A3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BE15DA-7142-8978-D521-6960F1E9EA3B}"/>
                  </a:ext>
                </a:extLst>
              </p:cNvPr>
              <p:cNvSpPr txBox="1"/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When we try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BE15DA-7142-8978-D521-6960F1E9E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blipFill>
                <a:blip r:embed="rId5"/>
                <a:stretch>
                  <a:fillRect l="-1976" b="-25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A638E-D1C8-92D1-3309-9951E9ADB4D4}"/>
                  </a:ext>
                </a:extLst>
              </p:cNvPr>
              <p:cNvSpPr txBox="1"/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A638E-D1C8-92D1-3309-9951E9ADB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8E93A-3F27-2E1E-8664-C5A50CE95B57}"/>
                  </a:ext>
                </a:extLst>
              </p:cNvPr>
              <p:cNvSpPr txBox="1"/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12=1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8E93A-3F27-2E1E-8664-C5A50CE9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4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83DB-A92B-D6F2-F812-CC39CBBA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6074CB-6481-E9F4-E590-0F4C343DE087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C1BA0A-8733-E854-4A60-0233D7686CF7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/>
                  <a:t> (modular inverse)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C1BA0A-8733-E854-4A60-0233D7686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6E331A-EFA7-E022-385E-8FB5BB71AA34}"/>
              </a:ext>
            </a:extLst>
          </p:cNvPr>
          <p:cNvSpPr txBox="1"/>
          <p:nvPr/>
        </p:nvSpPr>
        <p:spPr>
          <a:xfrm>
            <a:off x="5744689" y="1879845"/>
            <a:ext cx="616923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So, 5 is its own modular inverse under mod 12.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Simple analogy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It’s like asking: “What number should I multiply by 5 so that after dividing by 12, the remainder is 1?”</a:t>
            </a:r>
            <a:br>
              <a:rPr lang="en-US" sz="2800" dirty="0"/>
            </a:br>
            <a:r>
              <a:rPr lang="en-US" sz="2800" dirty="0"/>
              <a:t>Answer: 5 itself!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EC979-FF37-6EA6-951B-760685B57AC8}"/>
                  </a:ext>
                </a:extLst>
              </p:cNvPr>
              <p:cNvSpPr txBox="1"/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EC979-FF37-6EA6-951B-760685B57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4AB0A-1BAD-5700-AC8C-DF8F8CED321C}"/>
                  </a:ext>
                </a:extLst>
              </p:cNvPr>
              <p:cNvSpPr txBox="1"/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When we try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4AB0A-1BAD-5700-AC8C-DF8F8CED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blipFill>
                <a:blip r:embed="rId4"/>
                <a:stretch>
                  <a:fillRect l="-1976" b="-25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070F-F3C8-092A-05B5-33C4B648010B}"/>
                  </a:ext>
                </a:extLst>
              </p:cNvPr>
              <p:cNvSpPr txBox="1"/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070F-F3C8-092A-05B5-33C4B648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CF82E-00B8-B395-0DF6-B42B85E6E798}"/>
                  </a:ext>
                </a:extLst>
              </p:cNvPr>
              <p:cNvSpPr txBox="1"/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12=1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CF82E-00B8-B395-0DF6-B42B85E6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F7AD6-AADC-1A4B-39DB-283CE346D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92395F-6FAB-37F6-1F19-D6127628BE3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59AB7-8C2F-9741-FD7F-4F46E21AEC5B}"/>
                  </a:ext>
                </a:extLst>
              </p:cNvPr>
              <p:cNvSpPr txBox="1"/>
              <p:nvPr/>
            </p:nvSpPr>
            <p:spPr>
              <a:xfrm>
                <a:off x="0" y="394972"/>
                <a:ext cx="12192000" cy="13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3: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59AB7-8C2F-9741-FD7F-4F46E21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972"/>
                <a:ext cx="12192000" cy="1305037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B1B926-4027-6D84-AE1F-4DD3A1DC28E6}"/>
                  </a:ext>
                </a:extLst>
              </p:cNvPr>
              <p:cNvSpPr txBox="1"/>
              <p:nvPr/>
            </p:nvSpPr>
            <p:spPr>
              <a:xfrm>
                <a:off x="5885211" y="1587460"/>
                <a:ext cx="6169230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In </a:t>
                </a:r>
                <a:r>
                  <a:rPr lang="en-US" sz="2800" b="1" dirty="0"/>
                  <a:t>Step 3</a:t>
                </a:r>
                <a:r>
                  <a:rPr lang="en-US" sz="2800" dirty="0"/>
                  <a:t>, we are calculating part of the ElGamal signature formula: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Where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sz="2800" dirty="0"/>
                  <a:t> (the message),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(private key),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6 (calculated earlier),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B1B926-4027-6D84-AE1F-4DD3A1DC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211" y="1587460"/>
                <a:ext cx="6169230" cy="3902415"/>
              </a:xfrm>
              <a:prstGeom prst="rect">
                <a:avLst/>
              </a:prstGeom>
              <a:blipFill>
                <a:blip r:embed="rId3"/>
                <a:stretch>
                  <a:fillRect l="-1976" b="-34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B7C1B-C90E-249C-1F1F-8AF1CFAB42C3}"/>
                  </a:ext>
                </a:extLst>
              </p:cNvPr>
              <p:cNvSpPr txBox="1"/>
              <p:nvPr/>
            </p:nvSpPr>
            <p:spPr>
              <a:xfrm>
                <a:off x="339436" y="1587460"/>
                <a:ext cx="5206339" cy="260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The formula needs to compute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(private key), and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6 (signature part).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B7C1B-C90E-249C-1F1F-8AF1CFAB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6" y="1587460"/>
                <a:ext cx="5206339" cy="2609753"/>
              </a:xfrm>
              <a:prstGeom prst="rect">
                <a:avLst/>
              </a:prstGeom>
              <a:blipFill>
                <a:blip r:embed="rId4"/>
                <a:stretch>
                  <a:fillRect l="-2459" b="-55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0FF9C-6FAF-08E4-E9FC-98C46DA7E966}"/>
                  </a:ext>
                </a:extLst>
              </p:cNvPr>
              <p:cNvSpPr txBox="1"/>
              <p:nvPr/>
            </p:nvSpPr>
            <p:spPr>
              <a:xfrm>
                <a:off x="339436" y="4197213"/>
                <a:ext cx="5206339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We multiply </a:t>
                </a:r>
                <a:r>
                  <a:rPr lang="en-US" sz="2800" b="1" dirty="0"/>
                  <a:t>private key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to plug into the formula correctly.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0FF9C-6FAF-08E4-E9FC-98C46DA7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6" y="4197213"/>
                <a:ext cx="5206339" cy="1318181"/>
              </a:xfrm>
              <a:prstGeom prst="rect">
                <a:avLst/>
              </a:prstGeom>
              <a:blipFill>
                <a:blip r:embed="rId5"/>
                <a:stretch>
                  <a:fillRect l="-2459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E4FBF-9488-8D97-1FB5-2E42C90A9DA3}"/>
                  </a:ext>
                </a:extLst>
              </p:cNvPr>
              <p:cNvSpPr txBox="1"/>
              <p:nvPr/>
            </p:nvSpPr>
            <p:spPr>
              <a:xfrm>
                <a:off x="1" y="5539819"/>
                <a:ext cx="12192000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+mj-lt"/>
                  </a:rPr>
                  <a:t>Quick analogy</a:t>
                </a:r>
                <a:r>
                  <a:rPr lang="en-US" sz="2800" dirty="0">
                    <a:latin typeface="+mj-lt"/>
                  </a:rPr>
                  <a:t>: Imagine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>
                    <a:latin typeface="+mj-lt"/>
                  </a:rPr>
                  <a:t> is the "adjusted secret" part. You must subtract it from the message before signing.</a:t>
                </a:r>
                <a:endParaRPr lang="en-AU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E4FBF-9488-8D97-1FB5-2E42C90A9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539819"/>
                <a:ext cx="12192000" cy="1318181"/>
              </a:xfrm>
              <a:prstGeom prst="rect">
                <a:avLst/>
              </a:prstGeom>
              <a:blipFill>
                <a:blip r:embed="rId6"/>
                <a:stretch>
                  <a:fillRect l="-1000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0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EA75-FB7F-D513-E526-A430DAD58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4F501C-CEF8-6179-496E-7773372D257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39620-70E6-8250-A4D8-D549C2917507}"/>
                  </a:ext>
                </a:extLst>
              </p:cNvPr>
              <p:cNvSpPr txBox="1"/>
              <p:nvPr/>
            </p:nvSpPr>
            <p:spPr>
              <a:xfrm>
                <a:off x="0" y="690087"/>
                <a:ext cx="12192000" cy="13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11−18=−7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39620-70E6-8250-A4D8-D549C2917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0087"/>
                <a:ext cx="12192000" cy="13050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12C3C-2BC5-2ED0-71CE-6A5C88B713FF}"/>
                  </a:ext>
                </a:extLst>
              </p:cNvPr>
              <p:cNvSpPr txBox="1"/>
              <p:nvPr/>
            </p:nvSpPr>
            <p:spPr>
              <a:xfrm>
                <a:off x="0" y="2123963"/>
                <a:ext cx="1219200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1=12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12C3C-2BC5-2ED0-71CE-6A5C88B71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23963"/>
                <a:ext cx="12192000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E848A-7140-652F-34FC-E1DDB383F07A}"/>
                  </a:ext>
                </a:extLst>
              </p:cNvPr>
              <p:cNvSpPr txBox="1"/>
              <p:nvPr/>
            </p:nvSpPr>
            <p:spPr>
              <a:xfrm>
                <a:off x="296883" y="3557839"/>
                <a:ext cx="788521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E848A-7140-652F-34FC-E1DDB383F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3" y="3557839"/>
                <a:ext cx="7885216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54397-994B-DA5D-F8F4-2718CDA064E4}"/>
                  </a:ext>
                </a:extLst>
              </p:cNvPr>
              <p:cNvSpPr txBox="1"/>
              <p:nvPr/>
            </p:nvSpPr>
            <p:spPr>
              <a:xfrm>
                <a:off x="296882" y="5033702"/>
                <a:ext cx="1189511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Negative numbers in modular math must be converted to positive numbers.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54397-994B-DA5D-F8F4-2718CDA06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5033702"/>
                <a:ext cx="11895117" cy="1384995"/>
              </a:xfrm>
              <a:prstGeom prst="rect">
                <a:avLst/>
              </a:prstGeom>
              <a:blipFill>
                <a:blip r:embed="rId5"/>
                <a:stretch>
                  <a:fillRect l="-10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4A99EF-1B5F-42BF-9E17-2820783ED81E}"/>
              </a:ext>
            </a:extLst>
          </p:cNvPr>
          <p:cNvSpPr/>
          <p:nvPr/>
        </p:nvSpPr>
        <p:spPr>
          <a:xfrm>
            <a:off x="3253840" y="4393870"/>
            <a:ext cx="546265" cy="469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AD0768-A5FF-E459-4476-D935B8E9CB95}"/>
              </a:ext>
            </a:extLst>
          </p:cNvPr>
          <p:cNvSpPr/>
          <p:nvPr/>
        </p:nvSpPr>
        <p:spPr>
          <a:xfrm>
            <a:off x="5118266" y="5830785"/>
            <a:ext cx="2208809" cy="547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6319E-3FB4-A67B-BEF2-68D91A1114D3}"/>
              </a:ext>
            </a:extLst>
          </p:cNvPr>
          <p:cNvSpPr txBox="1"/>
          <p:nvPr/>
        </p:nvSpPr>
        <p:spPr>
          <a:xfrm>
            <a:off x="7077692" y="1204448"/>
            <a:ext cx="5173684" cy="3962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Analogy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Think of mod as wrapping negative numbers around a clock. If you’re </a:t>
            </a:r>
            <a:r>
              <a:rPr lang="en-US" sz="2800" b="1" dirty="0"/>
              <a:t>7 hours before 12 o'clock</a:t>
            </a:r>
            <a:r>
              <a:rPr lang="en-US" sz="2800" dirty="0"/>
              <a:t>, you’re actually at </a:t>
            </a:r>
            <a:r>
              <a:rPr lang="en-US" sz="2800" b="1" dirty="0"/>
              <a:t>5 o'clock</a:t>
            </a:r>
            <a:r>
              <a:rPr lang="en-US" sz="2800" dirty="0"/>
              <a:t>!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4766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 animBg="1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32C1-7046-15C1-0C69-8602837B1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040F0D-7C8D-A1CA-706E-43264E83991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62506-32D8-A50B-D559-CABD2C9F6B5A}"/>
                  </a:ext>
                </a:extLst>
              </p:cNvPr>
              <p:cNvSpPr txBox="1"/>
              <p:nvPr/>
            </p:nvSpPr>
            <p:spPr>
              <a:xfrm>
                <a:off x="0" y="690087"/>
                <a:ext cx="12192000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modular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inverse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sz="2800" b="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62506-32D8-A50B-D559-CABD2C9F6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0087"/>
                <a:ext cx="12192000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4C5C9-7C75-EB56-E678-0C1716C9781E}"/>
                  </a:ext>
                </a:extLst>
              </p:cNvPr>
              <p:cNvSpPr txBox="1"/>
              <p:nvPr/>
            </p:nvSpPr>
            <p:spPr>
              <a:xfrm>
                <a:off x="-1" y="1488917"/>
                <a:ext cx="12192000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𝑆𝑜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i="1" dirty="0">
                    <a:latin typeface="+mj-lt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4C5C9-7C75-EB56-E678-0C1716C9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88917"/>
                <a:ext cx="12192000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0DED7-6CC2-7D4A-254F-9B580EB57340}"/>
                  </a:ext>
                </a:extLst>
              </p:cNvPr>
              <p:cNvSpPr txBox="1"/>
              <p:nvPr/>
            </p:nvSpPr>
            <p:spPr>
              <a:xfrm>
                <a:off x="296882" y="3398863"/>
                <a:ext cx="344384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=5×5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0DED7-6CC2-7D4A-254F-9B580EB5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3398863"/>
                <a:ext cx="344384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2192E9-1807-7AAE-D471-3D49165B03F9}"/>
              </a:ext>
            </a:extLst>
          </p:cNvPr>
          <p:cNvSpPr/>
          <p:nvPr/>
        </p:nvSpPr>
        <p:spPr>
          <a:xfrm>
            <a:off x="1223158" y="2449092"/>
            <a:ext cx="3443846" cy="813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9D883-C942-BB69-E191-BB062F3A3DA8}"/>
                  </a:ext>
                </a:extLst>
              </p:cNvPr>
              <p:cNvSpPr txBox="1"/>
              <p:nvPr/>
            </p:nvSpPr>
            <p:spPr>
              <a:xfrm>
                <a:off x="296882" y="2449092"/>
                <a:ext cx="7885216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9D883-C942-BB69-E191-BB062F3A3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2449092"/>
                <a:ext cx="7885216" cy="658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08D02F-1B7A-4765-E923-16B0B74BDEB3}"/>
              </a:ext>
            </a:extLst>
          </p:cNvPr>
          <p:cNvSpPr/>
          <p:nvPr/>
        </p:nvSpPr>
        <p:spPr>
          <a:xfrm>
            <a:off x="1187532" y="3459912"/>
            <a:ext cx="866899" cy="813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0534A-FC24-3A62-A086-ADC7BA031B3D}"/>
                  </a:ext>
                </a:extLst>
              </p:cNvPr>
              <p:cNvSpPr txBox="1"/>
              <p:nvPr/>
            </p:nvSpPr>
            <p:spPr>
              <a:xfrm>
                <a:off x="296882" y="4334654"/>
                <a:ext cx="301633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0534A-FC24-3A62-A086-ADC7BA03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4334654"/>
                <a:ext cx="3016334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A331B-21EE-654F-2819-5FE55B656B6B}"/>
                  </a:ext>
                </a:extLst>
              </p:cNvPr>
              <p:cNvSpPr txBox="1"/>
              <p:nvPr/>
            </p:nvSpPr>
            <p:spPr>
              <a:xfrm>
                <a:off x="296882" y="5136921"/>
                <a:ext cx="15794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A331B-21EE-654F-2819-5FE55B656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5136921"/>
                <a:ext cx="15794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3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animBg="1"/>
      <p:bldP spid="5" grpId="0"/>
      <p:bldP spid="8" grpId="0" animBg="1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4D80-2C56-E48C-5C7F-3431DCAF9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BA7124-CB83-310B-F3FF-6EAFB6DB675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2F10FE-DF56-87D7-7580-5B4008944991}"/>
                  </a:ext>
                </a:extLst>
              </p:cNvPr>
              <p:cNvSpPr txBox="1"/>
              <p:nvPr/>
            </p:nvSpPr>
            <p:spPr>
              <a:xfrm>
                <a:off x="-1" y="1488917"/>
                <a:ext cx="344384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𝐹𝑖𝑛𝑎𝑙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𝑆𝑖𝑔𝑛𝑎𝑡𝑢𝑟𝑒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i="1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2F10FE-DF56-87D7-7580-5B400894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88917"/>
                <a:ext cx="344384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45314-B842-1CB2-A76B-52370148F757}"/>
                  </a:ext>
                </a:extLst>
              </p:cNvPr>
              <p:cNvSpPr txBox="1"/>
              <p:nvPr/>
            </p:nvSpPr>
            <p:spPr>
              <a:xfrm>
                <a:off x="296882" y="2449092"/>
                <a:ext cx="470263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𝑆𝑖𝑔𝑛𝑎𝑡𝑢𝑟𝑒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=(6, 1)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45314-B842-1CB2-A76B-52370148F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2449092"/>
                <a:ext cx="470263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31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4AC3-FC57-1EB8-2532-07B437F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D16769-DF6C-F7E8-EEE9-324782388340}"/>
              </a:ext>
            </a:extLst>
          </p:cNvPr>
          <p:cNvSpPr txBox="1"/>
          <p:nvPr/>
        </p:nvSpPr>
        <p:spPr>
          <a:xfrm>
            <a:off x="0" y="885806"/>
            <a:ext cx="121919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Navigate Canvas &gt;&gt; Week 8 &gt;&gt; Lab 4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A7799A-E0C1-95FF-5DE0-8EA13090A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90264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4 (Week 8)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DF2AF-8280-052C-B44E-325ABE93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461" t="16883" r="19254" b="11169"/>
          <a:stretch/>
        </p:blipFill>
        <p:spPr>
          <a:xfrm>
            <a:off x="1084612" y="1557657"/>
            <a:ext cx="10022774" cy="49341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C434B-FBC0-1F0C-5AD3-B596136928BE}"/>
              </a:ext>
            </a:extLst>
          </p:cNvPr>
          <p:cNvSpPr/>
          <p:nvPr/>
        </p:nvSpPr>
        <p:spPr>
          <a:xfrm>
            <a:off x="3443844" y="4310743"/>
            <a:ext cx="6982691" cy="4512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17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72EC8-AD58-E68F-402B-A9C9EF611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CCC56-0905-4DBA-4F01-171C51654E8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6BF07-1C03-A014-F9D0-64AF205AEFA6}"/>
                  </a:ext>
                </a:extLst>
              </p:cNvPr>
              <p:cNvSpPr txBox="1"/>
              <p:nvPr/>
            </p:nvSpPr>
            <p:spPr>
              <a:xfrm>
                <a:off x="0" y="618737"/>
                <a:ext cx="7410204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sz="2800" dirty="0"/>
                  <a:t>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erifying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ElGamal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Signature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sz="2800"/>
                      <m:t>)</m:t>
                    </m:r>
                  </m:oMath>
                </a14:m>
                <a:endParaRPr lang="en-US" sz="2800" i="1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6BF07-1C03-A014-F9D0-64AF205AE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8737"/>
                <a:ext cx="7410204" cy="670761"/>
              </a:xfrm>
              <a:prstGeom prst="rect">
                <a:avLst/>
              </a:prstGeom>
              <a:blipFill>
                <a:blip r:embed="rId2"/>
                <a:stretch>
                  <a:fillRect l="-1645" b="-243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F64B0-3B87-5842-8F30-1150123952F1}"/>
                  </a:ext>
                </a:extLst>
              </p:cNvPr>
              <p:cNvSpPr txBox="1"/>
              <p:nvPr/>
            </p:nvSpPr>
            <p:spPr>
              <a:xfrm>
                <a:off x="0" y="1448790"/>
                <a:ext cx="9111342" cy="519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Given</a:t>
                </a:r>
                <a:r>
                  <a:rPr lang="en-US" sz="2800" dirty="0"/>
                  <a:t>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en-US" sz="2800" b="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Now, let's </a:t>
                </a:r>
                <a:r>
                  <a:rPr lang="en-US" sz="2800" b="1" dirty="0"/>
                  <a:t>calculate v1 and v2</a:t>
                </a:r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F64B0-3B87-5842-8F30-115012395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8790"/>
                <a:ext cx="9111342" cy="5196166"/>
              </a:xfrm>
              <a:prstGeom prst="rect">
                <a:avLst/>
              </a:prstGeom>
              <a:blipFill>
                <a:blip r:embed="rId3"/>
                <a:stretch>
                  <a:fillRect l="-1338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1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16095-A7E4-30F6-880A-93D91065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E1079E-47D8-9B4F-D071-4638B89AEC4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42E09A-912D-DFC2-7581-F2E93C116529}"/>
                  </a:ext>
                </a:extLst>
              </p:cNvPr>
              <p:cNvSpPr txBox="1"/>
              <p:nvPr/>
            </p:nvSpPr>
            <p:spPr>
              <a:xfrm>
                <a:off x="0" y="433612"/>
                <a:ext cx="12192000" cy="656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Formula:</a:t>
                </a:r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1.1 Calculate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Directly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a big number – so we break it down into smaller pieces using modular exponentiation: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First: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13:64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r>
                  <a:rPr lang="en-US" sz="2800" dirty="0"/>
                  <a:t> (Because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13=52, 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64−52=12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Second: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13: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13=12, </m:t>
                    </m:r>
                  </m:oMath>
                </a14:m>
                <a:r>
                  <a:rPr lang="en-US" sz="2800" dirty="0"/>
                  <a:t>now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=144</m:t>
                    </m:r>
                  </m:oMath>
                </a14:m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144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</m:t>
                    </m:r>
                  </m:oMath>
                </a14:m>
                <a:r>
                  <a:rPr lang="en-US" sz="2800" dirty="0"/>
                  <a:t> (Because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×13=143, 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44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143=1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42E09A-912D-DFC2-7581-F2E93C11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612"/>
                <a:ext cx="12192000" cy="6560194"/>
              </a:xfrm>
              <a:prstGeom prst="rect">
                <a:avLst/>
              </a:prstGeom>
              <a:blipFill>
                <a:blip r:embed="rId2"/>
                <a:stretch>
                  <a:fillRect l="-1000" b="-6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03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2FEFE-DA21-C2EA-B512-A8411CFB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F7BA06-233B-897D-2C75-7BBAD8B5A98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193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Third, now use: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We already now: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Final answer: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F7BA06-233B-897D-2C75-7BBAD8B5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193217"/>
              </a:xfrm>
              <a:prstGeom prst="rect">
                <a:avLst/>
              </a:prstGeom>
              <a:blipFill>
                <a:blip r:embed="rId2"/>
                <a:stretch>
                  <a:fillRect l="-1000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19A70-F5C5-7BAB-C3AE-3B8A517F593F}"/>
                  </a:ext>
                </a:extLst>
              </p:cNvPr>
              <p:cNvSpPr txBox="1"/>
              <p:nvPr/>
            </p:nvSpPr>
            <p:spPr>
              <a:xfrm>
                <a:off x="6564085" y="1108331"/>
                <a:ext cx="5627915" cy="5193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In simple conversation words: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we find what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is under mod 13 (small piece).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we square that again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under mod 13.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we multiply the two results (for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) and mod again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19A70-F5C5-7BAB-C3AE-3B8A517F5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85" y="1108331"/>
                <a:ext cx="5627915" cy="5193217"/>
              </a:xfrm>
              <a:prstGeom prst="rect">
                <a:avLst/>
              </a:prstGeom>
              <a:blipFill>
                <a:blip r:embed="rId3"/>
                <a:stretch>
                  <a:fillRect l="-2275" r="-3467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AE7CC57-AFF2-8C29-FCAF-896BDC74405E}"/>
              </a:ext>
            </a:extLst>
          </p:cNvPr>
          <p:cNvSpPr txBox="1"/>
          <p:nvPr/>
        </p:nvSpPr>
        <p:spPr>
          <a:xfrm>
            <a:off x="0" y="5539819"/>
            <a:ext cx="6828312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Breaking powers apart like this is a trick to </a:t>
            </a:r>
            <a:r>
              <a:rPr lang="en-US" sz="2800" b="1" dirty="0"/>
              <a:t>make life easier</a:t>
            </a:r>
            <a:r>
              <a:rPr lang="en-US" sz="2800" dirty="0"/>
              <a:t> without huge numbers!</a:t>
            </a:r>
          </a:p>
        </p:txBody>
      </p:sp>
    </p:spTree>
    <p:extLst>
      <p:ext uri="{BB962C8B-B14F-4D97-AF65-F5344CB8AC3E}">
        <p14:creationId xmlns:p14="http://schemas.microsoft.com/office/powerpoint/2010/main" val="8140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66A47-689C-743C-E06E-1FA5E2F36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4DB9F-1DA9-926D-990C-1526317E190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D6360-F2E3-B801-D32D-5D302E524088}"/>
                  </a:ext>
                </a:extLst>
              </p:cNvPr>
              <p:cNvSpPr txBox="1"/>
              <p:nvPr/>
            </p:nvSpPr>
            <p:spPr>
              <a:xfrm>
                <a:off x="0" y="908624"/>
                <a:ext cx="12192000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1.2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13=6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13=6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D6360-F2E3-B801-D32D-5D302E52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8624"/>
                <a:ext cx="12192000" cy="3902415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57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3475-FABB-B0B2-AB08-21260635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0C787-D9D2-AD15-C22A-36F6EA96D54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D3C167-5160-8919-AE08-FD325AB5676B}"/>
                  </a:ext>
                </a:extLst>
              </p:cNvPr>
              <p:cNvSpPr txBox="1"/>
              <p:nvPr/>
            </p:nvSpPr>
            <p:spPr>
              <a:xfrm>
                <a:off x="0" y="742370"/>
                <a:ext cx="12192000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1.3 Multiply and mod again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12×6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12×6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=72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0" dirty="0">
                    <a:ea typeface="Cambria Math" panose="02040503050406030204" pitchFamily="18" charset="0"/>
                  </a:rPr>
                  <a:t>72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13=7</m:t>
                    </m:r>
                  </m:oMath>
                </a14:m>
                <a:r>
                  <a:rPr lang="en-US" sz="2800" dirty="0"/>
                  <a:t>  (Because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13=65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Thus: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1=7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D3C167-5160-8919-AE08-FD325AB5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42370"/>
                <a:ext cx="12192000" cy="5909310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02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06054-7D14-7964-8BB9-47383831A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12C39-9C4A-5F71-873A-9ED06FFDA5F9}"/>
                  </a:ext>
                </a:extLst>
              </p:cNvPr>
              <p:cNvSpPr txBox="1"/>
              <p:nvPr/>
            </p:nvSpPr>
            <p:spPr>
              <a:xfrm>
                <a:off x="0" y="-137137"/>
                <a:ext cx="12192000" cy="713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Step 2: Calculate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Formula: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Where: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Meaning: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directly is a big number (2048), and it's easier to </a:t>
                </a:r>
                <a:r>
                  <a:rPr lang="en-US" sz="2800" b="1" dirty="0"/>
                  <a:t>split powers into small pieces</a:t>
                </a:r>
                <a:r>
                  <a:rPr lang="en-US" sz="2800" dirty="0"/>
                  <a:t>, then apply </a:t>
                </a:r>
                <a:r>
                  <a:rPr lang="en-US" sz="2800" b="1" dirty="0"/>
                  <a:t>mod</a:t>
                </a:r>
                <a:r>
                  <a:rPr lang="en-US" sz="2800" dirty="0"/>
                  <a:t> early to make life easy.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(Just like breaking a big cake into small slices so you can eat it easily.)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12C39-9C4A-5F71-873A-9ED06FFD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37137"/>
                <a:ext cx="12192000" cy="7132274"/>
              </a:xfrm>
              <a:prstGeom prst="rect">
                <a:avLst/>
              </a:prstGeom>
              <a:blipFill>
                <a:blip r:embed="rId2"/>
                <a:stretch>
                  <a:fillRect l="-1000" b="-16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4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1D454-986F-0CD8-3365-15BEFFEE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934D1-E1BE-A4FB-14DD-860C440BA7F4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1964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 break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like this: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Because 8 + 2 + 1 = 11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934D1-E1BE-A4FB-14DD-860C440B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1964512"/>
              </a:xfrm>
              <a:prstGeom prst="rect">
                <a:avLst/>
              </a:prstGeom>
              <a:blipFill>
                <a:blip r:embed="rId2"/>
                <a:stretch>
                  <a:fillRect l="-1000" b="-77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3BFA2E6-6F53-733F-F4CC-7E64685CFB3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DAD57-B6CC-B98B-AD73-9F90AA7F180E}"/>
                  </a:ext>
                </a:extLst>
              </p:cNvPr>
              <p:cNvSpPr txBox="1"/>
              <p:nvPr/>
            </p:nvSpPr>
            <p:spPr>
              <a:xfrm>
                <a:off x="0" y="2867320"/>
                <a:ext cx="12192000" cy="1964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Second: Find each part separately under mod 13: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Because 8 + 2 + 1 = 11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DAD57-B6CC-B98B-AD73-9F90AA7F1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7320"/>
                <a:ext cx="12192000" cy="1964512"/>
              </a:xfrm>
              <a:prstGeom prst="rect">
                <a:avLst/>
              </a:prstGeom>
              <a:blipFill>
                <a:blip r:embed="rId3"/>
                <a:stretch>
                  <a:fillRect l="-1000" b="-77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78158-2542-7D94-08E1-AB0DF58559DF}"/>
                  </a:ext>
                </a:extLst>
              </p:cNvPr>
              <p:cNvSpPr txBox="1"/>
              <p:nvPr/>
            </p:nvSpPr>
            <p:spPr>
              <a:xfrm>
                <a:off x="0" y="4831832"/>
                <a:ext cx="121920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Since: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78158-2542-7D94-08E1-AB0DF5855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1832"/>
                <a:ext cx="12192000" cy="2031325"/>
              </a:xfrm>
              <a:prstGeom prst="rect">
                <a:avLst/>
              </a:prstGeom>
              <a:blipFill>
                <a:blip r:embed="rId4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8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E6B0-1D4A-071E-59FC-51CBFB7EC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651C87-A2D7-C5D9-3876-B85E0B0347F2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13=9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 quickly: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2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651C87-A2D7-C5D9-3876-B85E0B03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blipFill>
                <a:blip r:embed="rId2"/>
                <a:stretch>
                  <a:fillRect l="-1000" b="-13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B2F202D-D22E-1793-1E34-07C719FA5D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</p:spTree>
    <p:extLst>
      <p:ext uri="{BB962C8B-B14F-4D97-AF65-F5344CB8AC3E}">
        <p14:creationId xmlns:p14="http://schemas.microsoft.com/office/powerpoint/2010/main" val="279243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0E8D0-9E05-7BE4-21B2-1E2F4AEB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E8D08-535D-D4FE-8B04-6359257E0E70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Third: Now multiply all together under mod 13: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 ×4=36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13=10</m:t>
                    </m:r>
                  </m:oMath>
                </a14:m>
                <a:r>
                  <a:rPr lang="en-US" sz="2800" dirty="0"/>
                  <a:t>  (36 divided by 13 leaves 10)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×2=20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13=7</m:t>
                    </m:r>
                  </m:oMath>
                </a14:m>
                <a:r>
                  <a:rPr lang="en-US" sz="2800" dirty="0"/>
                  <a:t>  (20 divided by 13 leaves 7)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Final Answer: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E8D08-535D-D4FE-8B04-6359257E0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EEE0BE4-4AED-BB82-FD76-EDB4B949CD9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</p:spTree>
    <p:extLst>
      <p:ext uri="{BB962C8B-B14F-4D97-AF65-F5344CB8AC3E}">
        <p14:creationId xmlns:p14="http://schemas.microsoft.com/office/powerpoint/2010/main" val="87909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5E90B-AA08-5AB7-E313-50D9952F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5C304F-7968-EAF3-990D-252ED2CDE50D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539BF04-FB92-E7D3-E8C8-E4EF0AAFC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809338"/>
                  </p:ext>
                </p:extLst>
              </p:nvPr>
            </p:nvGraphicFramePr>
            <p:xfrm>
              <a:off x="100674" y="1282536"/>
              <a:ext cx="8128926" cy="3207253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2286908">
                      <a:extLst>
                        <a:ext uri="{9D8B030D-6E8A-4147-A177-3AD203B41FA5}">
                          <a16:colId xmlns:a16="http://schemas.microsoft.com/office/drawing/2014/main" val="796522220"/>
                        </a:ext>
                      </a:extLst>
                    </a:gridCol>
                    <a:gridCol w="2286908">
                      <a:extLst>
                        <a:ext uri="{9D8B030D-6E8A-4147-A177-3AD203B41FA5}">
                          <a16:colId xmlns:a16="http://schemas.microsoft.com/office/drawing/2014/main" val="3553611033"/>
                        </a:ext>
                      </a:extLst>
                    </a:gridCol>
                    <a:gridCol w="3555110">
                      <a:extLst>
                        <a:ext uri="{9D8B030D-6E8A-4147-A177-3AD203B41FA5}">
                          <a16:colId xmlns:a16="http://schemas.microsoft.com/office/drawing/2014/main" val="1599844686"/>
                        </a:ext>
                      </a:extLst>
                    </a:gridCol>
                  </a:tblGrid>
                  <a:tr h="1425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Power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How?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13631772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3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because 16 mod 13 = 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724180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9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(3^2) mod 13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40416226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4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directly 2 squared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3528403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just 2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29198627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539BF04-FB92-E7D3-E8C8-E4EF0AAFC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809338"/>
                  </p:ext>
                </p:extLst>
              </p:nvPr>
            </p:nvGraphicFramePr>
            <p:xfrm>
              <a:off x="100674" y="1282536"/>
              <a:ext cx="8128926" cy="3207253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2286908">
                      <a:extLst>
                        <a:ext uri="{9D8B030D-6E8A-4147-A177-3AD203B41FA5}">
                          <a16:colId xmlns:a16="http://schemas.microsoft.com/office/drawing/2014/main" val="796522220"/>
                        </a:ext>
                      </a:extLst>
                    </a:gridCol>
                    <a:gridCol w="2286908">
                      <a:extLst>
                        <a:ext uri="{9D8B030D-6E8A-4147-A177-3AD203B41FA5}">
                          <a16:colId xmlns:a16="http://schemas.microsoft.com/office/drawing/2014/main" val="3553611033"/>
                        </a:ext>
                      </a:extLst>
                    </a:gridCol>
                    <a:gridCol w="3555110">
                      <a:extLst>
                        <a:ext uri="{9D8B030D-6E8A-4147-A177-3AD203B41FA5}">
                          <a16:colId xmlns:a16="http://schemas.microsoft.com/office/drawing/2014/main" val="1599844686"/>
                        </a:ext>
                      </a:extLst>
                    </a:gridCol>
                  </a:tblGrid>
                  <a:tr h="58851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Power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How?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1363177231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91589" r="-256533" b="-328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3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because 16 mod 13 = 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72418059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189815" r="-256533" b="-2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9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(3^2) mod 13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4041622674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292523" r="-256533" b="-128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4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directly 2 squared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3528403249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388889" r="-256533" b="-26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just 2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29198627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D0912F96-A7FA-47D6-B055-9FA05F207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34131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Quick Summary Table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883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87B6-AFF6-C3F9-20C4-FE62F686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4BF0E0-FCB2-832A-3B0E-9A051CEC0A6C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AB8B0-07AE-0753-C8F1-2B59E5F5323F}"/>
              </a:ext>
            </a:extLst>
          </p:cNvPr>
          <p:cNvSpPr txBox="1"/>
          <p:nvPr/>
        </p:nvSpPr>
        <p:spPr>
          <a:xfrm>
            <a:off x="0" y="1154082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Welcome to Lab 4!</a:t>
            </a:r>
            <a:br>
              <a:rPr lang="en-US" sz="2800" dirty="0"/>
            </a:br>
            <a:r>
              <a:rPr lang="en-US" sz="2800" dirty="0"/>
              <a:t>This week, we're putting together important parts of cybersecurity like puzzle pieces: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Hash Functions</a:t>
            </a:r>
            <a:r>
              <a:rPr lang="en-US" sz="2800" dirty="0"/>
              <a:t> = Making data fingerprints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Digital Signatures</a:t>
            </a:r>
            <a:r>
              <a:rPr lang="en-US" sz="2800" dirty="0"/>
              <a:t> = Making online signatures for proof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ElGamal Signature</a:t>
            </a:r>
            <a:r>
              <a:rPr lang="en-US" sz="2800" dirty="0"/>
              <a:t> = How real-world secure messaging 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OpenSSL Hashing</a:t>
            </a:r>
            <a:r>
              <a:rPr lang="en-US" sz="2800" dirty="0"/>
              <a:t> = Hands-on with tools hackers and defenders both use!</a:t>
            </a:r>
          </a:p>
        </p:txBody>
      </p:sp>
    </p:spTree>
    <p:extLst>
      <p:ext uri="{BB962C8B-B14F-4D97-AF65-F5344CB8AC3E}">
        <p14:creationId xmlns:p14="http://schemas.microsoft.com/office/powerpoint/2010/main" val="318478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399B-91E1-199B-EA95-EC72D3D09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DFDF97-438E-36A9-8CE4-9044FE3100A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FABF510-4396-907A-2D6D-EBE4DC283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8963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Final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47E43-2E34-B58E-AF51-3225C01DEA4A}"/>
                  </a:ext>
                </a:extLst>
              </p:cNvPr>
              <p:cNvSpPr txBox="1"/>
              <p:nvPr/>
            </p:nvSpPr>
            <p:spPr>
              <a:xfrm>
                <a:off x="187037" y="1460067"/>
                <a:ext cx="6902532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9×4×2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13=7</m:t>
                      </m:r>
                    </m:oMath>
                  </m:oMathPara>
                </a14:m>
                <a:endParaRPr lang="en-AU" sz="2800" dirty="0"/>
              </a:p>
              <a:p>
                <a:pPr>
                  <a:lnSpc>
                    <a:spcPct val="150000"/>
                  </a:lnSpc>
                </a:pPr>
                <a:r>
                  <a:rPr lang="en-AU" sz="2800" dirty="0"/>
                  <a:t>So,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47E43-2E34-B58E-AF51-3225C01D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7" y="1460067"/>
                <a:ext cx="6902532" cy="1318181"/>
              </a:xfrm>
              <a:prstGeom prst="rect">
                <a:avLst/>
              </a:prstGeom>
              <a:blipFill>
                <a:blip r:embed="rId2"/>
                <a:stretch>
                  <a:fillRect l="-1855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742881D6-37EA-53DF-C268-ACF33D52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2778248"/>
            <a:ext cx="5993757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Break powers into small ones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 mod early for each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Multiply small results and mod again</a:t>
            </a:r>
          </a:p>
        </p:txBody>
      </p:sp>
    </p:spTree>
    <p:extLst>
      <p:ext uri="{BB962C8B-B14F-4D97-AF65-F5344CB8AC3E}">
        <p14:creationId xmlns:p14="http://schemas.microsoft.com/office/powerpoint/2010/main" val="3852568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198C-C4E3-1B33-8B6A-6EB8716B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4CA98-C98D-E28B-8F9C-A960A017D80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DB96449-83D5-60DA-7494-1651B44B3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18662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Final Check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4FD80-2BE1-31BF-EBEB-984FC09B4AB5}"/>
                  </a:ext>
                </a:extLst>
              </p:cNvPr>
              <p:cNvSpPr txBox="1"/>
              <p:nvPr/>
            </p:nvSpPr>
            <p:spPr>
              <a:xfrm>
                <a:off x="187038" y="1460067"/>
                <a:ext cx="2152402" cy="13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1=7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4FD80-2BE1-31BF-EBEB-984FC09B4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8" y="1460067"/>
                <a:ext cx="2152402" cy="13170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DB913AC4-C819-2586-7A79-0B57E25F9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74" y="2777159"/>
                <a:ext cx="5595058" cy="670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lvl="0" indent="-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, so the signature is valid!</a:t>
                </a:r>
              </a:p>
            </p:txBody>
          </p:sp>
        </mc:Choice>
        <mc:Fallback xmlns="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DB913AC4-C819-2586-7A79-0B57E25F9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674" y="2777159"/>
                <a:ext cx="5595058" cy="670761"/>
              </a:xfrm>
              <a:prstGeom prst="rect">
                <a:avLst/>
              </a:prstGeom>
              <a:blipFill>
                <a:blip r:embed="rId3"/>
                <a:stretch>
                  <a:fillRect r="-1091" b="-254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CE44963-1736-419E-7DEA-D3E82448A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29845"/>
                  </p:ext>
                </p:extLst>
              </p:nvPr>
            </p:nvGraphicFramePr>
            <p:xfrm>
              <a:off x="1537466" y="4489390"/>
              <a:ext cx="9117068" cy="2357148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020203">
                      <a:extLst>
                        <a:ext uri="{9D8B030D-6E8A-4147-A177-3AD203B41FA5}">
                          <a16:colId xmlns:a16="http://schemas.microsoft.com/office/drawing/2014/main" val="1237325969"/>
                        </a:ext>
                      </a:extLst>
                    </a:gridCol>
                    <a:gridCol w="4218039">
                      <a:extLst>
                        <a:ext uri="{9D8B030D-6E8A-4147-A177-3AD203B41FA5}">
                          <a16:colId xmlns:a16="http://schemas.microsoft.com/office/drawing/2014/main" val="2449334602"/>
                        </a:ext>
                      </a:extLst>
                    </a:gridCol>
                    <a:gridCol w="3878826">
                      <a:extLst>
                        <a:ext uri="{9D8B030D-6E8A-4147-A177-3AD203B41FA5}">
                          <a16:colId xmlns:a16="http://schemas.microsoft.com/office/drawing/2014/main" val="250874961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Step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What We Did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144770"/>
                      </a:ext>
                    </a:extLst>
                  </a:tr>
                  <a:tr h="2511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1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Find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3370570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Find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1191545393"/>
                      </a:ext>
                    </a:extLst>
                  </a:tr>
                  <a:tr h="43175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3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Compare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Same → Signature valid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174357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CE44963-1736-419E-7DEA-D3E82448A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29845"/>
                  </p:ext>
                </p:extLst>
              </p:nvPr>
            </p:nvGraphicFramePr>
            <p:xfrm>
              <a:off x="1537466" y="4489390"/>
              <a:ext cx="9117068" cy="2357148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020203">
                      <a:extLst>
                        <a:ext uri="{9D8B030D-6E8A-4147-A177-3AD203B41FA5}">
                          <a16:colId xmlns:a16="http://schemas.microsoft.com/office/drawing/2014/main" val="1237325969"/>
                        </a:ext>
                      </a:extLst>
                    </a:gridCol>
                    <a:gridCol w="4218039">
                      <a:extLst>
                        <a:ext uri="{9D8B030D-6E8A-4147-A177-3AD203B41FA5}">
                          <a16:colId xmlns:a16="http://schemas.microsoft.com/office/drawing/2014/main" val="2449334602"/>
                        </a:ext>
                      </a:extLst>
                    </a:gridCol>
                    <a:gridCol w="3878826">
                      <a:extLst>
                        <a:ext uri="{9D8B030D-6E8A-4147-A177-3AD203B41FA5}">
                          <a16:colId xmlns:a16="http://schemas.microsoft.com/office/drawing/2014/main" val="2508749614"/>
                        </a:ext>
                      </a:extLst>
                    </a:gridCol>
                  </a:tblGrid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Step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What We Did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144770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1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101031" r="-92063" b="-2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337057062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201031" r="-92063" b="-1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1191545393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3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301031" r="-92063" b="-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Same → Signature valid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1743578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05005466-4567-82AD-322D-306CCFC65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62" y="3786595"/>
            <a:ext cx="2640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Quick Summary: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2382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98EF-1B78-B80E-30E5-C0109B91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7A0021-27D7-B0A8-D38B-B42B0B589EDB}"/>
              </a:ext>
            </a:extLst>
          </p:cNvPr>
          <p:cNvSpPr txBox="1"/>
          <p:nvPr/>
        </p:nvSpPr>
        <p:spPr>
          <a:xfrm>
            <a:off x="1" y="-246161"/>
            <a:ext cx="96012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3: Hashing with OpenSSL in Kali Linux</a:t>
            </a:r>
          </a:p>
          <a:p>
            <a:pPr>
              <a:lnSpc>
                <a:spcPct val="150000"/>
              </a:lnSpc>
            </a:pPr>
            <a:r>
              <a:rPr lang="en-US" sz="2800" b="1" i="1" dirty="0"/>
              <a:t>Verifying Data Integrity using Hashing Techniques (OpenSSL in Kali Linux)</a:t>
            </a:r>
            <a:endParaRPr lang="en-US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62147-3BC4-98BB-24B4-C4C268D1E6A8}"/>
              </a:ext>
            </a:extLst>
          </p:cNvPr>
          <p:cNvSpPr txBox="1"/>
          <p:nvPr/>
        </p:nvSpPr>
        <p:spPr>
          <a:xfrm>
            <a:off x="0" y="1851086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In this lab, we will explore how cryptographic hash functions work to ensure data integrity. You will: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Create a text file and insert sample content.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Generate MD5 and SHA-1 hashes using OpenSSL.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Modify the file slightly and observe how the hash changes.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Reflect on how hashing supports cybersecurity practices, such as tamper detection and integrity checks.</a:t>
            </a:r>
          </a:p>
        </p:txBody>
      </p:sp>
    </p:spTree>
    <p:extLst>
      <p:ext uri="{BB962C8B-B14F-4D97-AF65-F5344CB8AC3E}">
        <p14:creationId xmlns:p14="http://schemas.microsoft.com/office/powerpoint/2010/main" val="2412727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1FA42-ACAE-19B0-589F-D56997FF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D89D7-3D44-00A2-CD65-797CE77641FE}"/>
              </a:ext>
            </a:extLst>
          </p:cNvPr>
          <p:cNvSpPr txBox="1"/>
          <p:nvPr/>
        </p:nvSpPr>
        <p:spPr>
          <a:xfrm>
            <a:off x="1" y="-246161"/>
            <a:ext cx="96012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3: Hashing with OpenSSL in Kali Linux</a:t>
            </a:r>
          </a:p>
          <a:p>
            <a:pPr>
              <a:lnSpc>
                <a:spcPct val="150000"/>
              </a:lnSpc>
            </a:pPr>
            <a:r>
              <a:rPr lang="en-US" sz="2800" b="1" i="1" dirty="0"/>
              <a:t>Verifying Data Integrity using Hashing Techniques (OpenSSL in Kali Linux)</a:t>
            </a:r>
            <a:endParaRPr lang="en-US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28D5E-C826-EE1E-1FB1-DCDB3683E9CB}"/>
              </a:ext>
            </a:extLst>
          </p:cNvPr>
          <p:cNvSpPr txBox="1"/>
          <p:nvPr/>
        </p:nvSpPr>
        <p:spPr>
          <a:xfrm>
            <a:off x="0" y="2769909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This hands-on task builds foundational skills used in real-world systems for secure communication, digital signatures, and file verification.</a:t>
            </a:r>
          </a:p>
        </p:txBody>
      </p:sp>
    </p:spTree>
    <p:extLst>
      <p:ext uri="{BB962C8B-B14F-4D97-AF65-F5344CB8AC3E}">
        <p14:creationId xmlns:p14="http://schemas.microsoft.com/office/powerpoint/2010/main" val="4189933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A88-C684-1711-80D7-C85ABBA67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AD524A-FEFD-ED05-90F7-E45D23F7B340}"/>
              </a:ext>
            </a:extLst>
          </p:cNvPr>
          <p:cNvSpPr txBox="1"/>
          <p:nvPr/>
        </p:nvSpPr>
        <p:spPr>
          <a:xfrm>
            <a:off x="1" y="-246161"/>
            <a:ext cx="9601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Roadmap – What You’ll Do Today</a:t>
            </a:r>
            <a:endParaRPr lang="en-US" sz="280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A0113E-0877-F2D7-41EC-8BDD56FE7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12085"/>
              </p:ext>
            </p:extLst>
          </p:nvPr>
        </p:nvGraphicFramePr>
        <p:xfrm>
          <a:off x="2871066" y="987426"/>
          <a:ext cx="6449868" cy="488314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17288">
                  <a:extLst>
                    <a:ext uri="{9D8B030D-6E8A-4147-A177-3AD203B41FA5}">
                      <a16:colId xmlns:a16="http://schemas.microsoft.com/office/drawing/2014/main" val="287307757"/>
                    </a:ext>
                  </a:extLst>
                </a:gridCol>
                <a:gridCol w="4732580">
                  <a:extLst>
                    <a:ext uri="{9D8B030D-6E8A-4147-A177-3AD203B41FA5}">
                      <a16:colId xmlns:a16="http://schemas.microsoft.com/office/drawing/2014/main" val="1749694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Step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Activity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40668"/>
                  </a:ext>
                </a:extLst>
              </a:tr>
              <a:tr h="3944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1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2800"/>
                        <a:t>Launch Kali Linux (via VirtualBox)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1282886096"/>
                  </a:ext>
                </a:extLst>
              </a:tr>
              <a:tr h="125236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2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Create a text file (student_id.txt) with given content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381565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3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Open Terminal and navigate to home directory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410212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973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65043-582E-4499-F954-7DC350E74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EB02E9-0C87-EB90-D8C4-66B8AC672808}"/>
              </a:ext>
            </a:extLst>
          </p:cNvPr>
          <p:cNvSpPr txBox="1"/>
          <p:nvPr/>
        </p:nvSpPr>
        <p:spPr>
          <a:xfrm>
            <a:off x="1" y="-246161"/>
            <a:ext cx="9601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Roadmap – What You’ll Do Today</a:t>
            </a:r>
            <a:endParaRPr lang="en-US" sz="280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EE4A44-2A29-DD05-0725-A15A77DCC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837889"/>
              </p:ext>
            </p:extLst>
          </p:nvPr>
        </p:nvGraphicFramePr>
        <p:xfrm>
          <a:off x="2871066" y="987426"/>
          <a:ext cx="6449868" cy="427464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17288">
                  <a:extLst>
                    <a:ext uri="{9D8B030D-6E8A-4147-A177-3AD203B41FA5}">
                      <a16:colId xmlns:a16="http://schemas.microsoft.com/office/drawing/2014/main" val="287307757"/>
                    </a:ext>
                  </a:extLst>
                </a:gridCol>
                <a:gridCol w="4732580">
                  <a:extLst>
                    <a:ext uri="{9D8B030D-6E8A-4147-A177-3AD203B41FA5}">
                      <a16:colId xmlns:a16="http://schemas.microsoft.com/office/drawing/2014/main" val="1749694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Step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Activity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40668"/>
                  </a:ext>
                </a:extLst>
              </a:tr>
              <a:tr h="3944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4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/>
                        <a:t>Display file content using cat command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1282886096"/>
                  </a:ext>
                </a:extLst>
              </a:tr>
              <a:tr h="125236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5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Generate initial MD5 hash: </a:t>
                      </a:r>
                      <a:r>
                        <a:rPr lang="en-US" sz="2800" dirty="0" err="1"/>
                        <a:t>openssl</a:t>
                      </a:r>
                      <a:r>
                        <a:rPr lang="en-US" sz="2800" dirty="0"/>
                        <a:t> md5 student_id.txt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381565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6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Edit the file (change a word) and save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410212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735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72901-AEAE-A8A1-011E-7A491CB27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19284F-3532-700A-DD9E-9387E1D36BB0}"/>
              </a:ext>
            </a:extLst>
          </p:cNvPr>
          <p:cNvSpPr txBox="1"/>
          <p:nvPr/>
        </p:nvSpPr>
        <p:spPr>
          <a:xfrm>
            <a:off x="1" y="-246161"/>
            <a:ext cx="9601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Roadmap – What You’ll Do Today</a:t>
            </a:r>
            <a:endParaRPr lang="en-US" sz="280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836BA-B952-D2DA-BC68-C9E4064F9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88583"/>
              </p:ext>
            </p:extLst>
          </p:nvPr>
        </p:nvGraphicFramePr>
        <p:xfrm>
          <a:off x="2871066" y="987426"/>
          <a:ext cx="6449868" cy="427464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17288">
                  <a:extLst>
                    <a:ext uri="{9D8B030D-6E8A-4147-A177-3AD203B41FA5}">
                      <a16:colId xmlns:a16="http://schemas.microsoft.com/office/drawing/2014/main" val="287307757"/>
                    </a:ext>
                  </a:extLst>
                </a:gridCol>
                <a:gridCol w="4732580">
                  <a:extLst>
                    <a:ext uri="{9D8B030D-6E8A-4147-A177-3AD203B41FA5}">
                      <a16:colId xmlns:a16="http://schemas.microsoft.com/office/drawing/2014/main" val="1749694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Step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/>
                        <a:t>Activity</a:t>
                      </a:r>
                      <a:endParaRPr lang="en-US" sz="2800" dirty="0"/>
                    </a:p>
                  </a:txBody>
                  <a:tcPr marL="6793" marR="6793" marT="3397" marB="339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40668"/>
                  </a:ext>
                </a:extLst>
              </a:tr>
              <a:tr h="3944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7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Recalculate hash and observe the difference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1282886096"/>
                  </a:ext>
                </a:extLst>
              </a:tr>
              <a:tr h="125236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8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Try SHA-1 and SHA-256 hashing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381565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Step 9</a:t>
                      </a:r>
                    </a:p>
                  </a:txBody>
                  <a:tcPr marL="6793" marR="6793" marT="3397" marB="33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Use Google to explore SHA-2 family and compare strengths</a:t>
                      </a:r>
                    </a:p>
                  </a:txBody>
                  <a:tcPr marL="6793" marR="6793" marT="3397" marB="3397" anchor="ctr"/>
                </a:tc>
                <a:extLst>
                  <a:ext uri="{0D108BD9-81ED-4DB2-BD59-A6C34878D82A}">
                    <a16:rowId xmlns:a16="http://schemas.microsoft.com/office/drawing/2014/main" val="410212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767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C385-37B4-3AB2-9FC0-C38E04A9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D975B9-8CED-7F54-C94D-791740F08FE9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566BF-5C7A-9E14-EA02-3324668D86AA}"/>
              </a:ext>
            </a:extLst>
          </p:cNvPr>
          <p:cNvSpPr txBox="1"/>
          <p:nvPr/>
        </p:nvSpPr>
        <p:spPr>
          <a:xfrm>
            <a:off x="0" y="1484957"/>
            <a:ext cx="860814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Step 1:</a:t>
            </a:r>
            <a:r>
              <a:rPr lang="en-US" sz="2800" dirty="0"/>
              <a:t> Open </a:t>
            </a:r>
            <a:r>
              <a:rPr lang="en-US" sz="2800" b="1" dirty="0"/>
              <a:t>Oracle VirtualBox Manager </a:t>
            </a:r>
            <a:r>
              <a:rPr lang="en-US" sz="2800" dirty="0"/>
              <a:t>and select </a:t>
            </a:r>
            <a:r>
              <a:rPr lang="en-US" sz="2800" b="1" dirty="0"/>
              <a:t>Kali </a:t>
            </a:r>
            <a:r>
              <a:rPr lang="en-US" sz="2800" dirty="0"/>
              <a:t>virtual machine (Kali)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Click on Start </a:t>
            </a:r>
            <a:r>
              <a:rPr lang="en-US" sz="2800" dirty="0">
                <a:sym typeface="Wingdings" panose="05000000000000000000" pitchFamily="2" charset="2"/>
              </a:rPr>
              <a:t> We plan to turn on Kali Linux, and get to the Kali login screen or desktop</a:t>
            </a:r>
            <a:endParaRPr lang="en-A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8C0F4-2FA5-FDBF-C8FA-C8167287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95" t="50000" r="26210" b="6237"/>
          <a:stretch/>
        </p:blipFill>
        <p:spPr>
          <a:xfrm>
            <a:off x="8608142" y="3851353"/>
            <a:ext cx="3583858" cy="3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1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61F5-6B46-927B-AA63-7E06EE55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39ED52-3A7E-3948-FD7B-DA6C09CE09CE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8558E-9869-265B-9CC3-BA3DDD25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7" y="664238"/>
            <a:ext cx="8903532" cy="619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36E6E-0886-2031-61DC-FFBC2FEA5878}"/>
              </a:ext>
            </a:extLst>
          </p:cNvPr>
          <p:cNvSpPr txBox="1"/>
          <p:nvPr/>
        </p:nvSpPr>
        <p:spPr>
          <a:xfrm>
            <a:off x="0" y="3996434"/>
            <a:ext cx="3259394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If the ISO file is corrupted, </a:t>
            </a:r>
            <a:r>
              <a:rPr lang="en-US" sz="2800" dirty="0"/>
              <a:t>download a fresh ISO file from Kali.org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710560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B3D0-FA41-C576-5D6B-0501C443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87F6C5-A11B-E5C0-F9A9-639E4EE2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04" y="2123768"/>
            <a:ext cx="6398095" cy="473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F6F0A-7346-B41E-E867-2DAC269CA7B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F9A27-01C2-BD8F-B09E-8347ED68FA2C}"/>
              </a:ext>
            </a:extLst>
          </p:cNvPr>
          <p:cNvSpPr txBox="1"/>
          <p:nvPr/>
        </p:nvSpPr>
        <p:spPr>
          <a:xfrm>
            <a:off x="0" y="826643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do NOT need to create a new virtual machine from scratch again.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already have the virtual machine "kali" created.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(We can see it in our VirtualBox Manager.)</a:t>
            </a:r>
          </a:p>
        </p:txBody>
      </p:sp>
    </p:spTree>
    <p:extLst>
      <p:ext uri="{BB962C8B-B14F-4D97-AF65-F5344CB8AC3E}">
        <p14:creationId xmlns:p14="http://schemas.microsoft.com/office/powerpoint/2010/main" val="336017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837B5-C75F-D0D6-AC48-B0ADE4A6D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D3351B-044F-15C5-2C4E-FFE0D0B9C044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/>
              <a:t>Introduction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F4F70-C105-24C9-E82C-87D5E2ACACE1}"/>
              </a:ext>
            </a:extLst>
          </p:cNvPr>
          <p:cNvSpPr txBox="1"/>
          <p:nvPr/>
        </p:nvSpPr>
        <p:spPr>
          <a:xfrm>
            <a:off x="0" y="212357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Think of this lab like </a:t>
            </a:r>
            <a:r>
              <a:rPr lang="en-US" sz="2800" b="1" dirty="0"/>
              <a:t>building security locks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Hashing = fingerprint locks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Digital signatures = handwritten signatures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OpenSSL = your real-world toolkit</a:t>
            </a:r>
          </a:p>
        </p:txBody>
      </p:sp>
    </p:spTree>
    <p:extLst>
      <p:ext uri="{BB962C8B-B14F-4D97-AF65-F5344CB8AC3E}">
        <p14:creationId xmlns:p14="http://schemas.microsoft.com/office/powerpoint/2010/main" val="39625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7C1C2-2CAD-37A1-7430-A84CEE847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DFF8E8-C0C7-F64B-4AF1-B6748F1A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04" y="2123768"/>
            <a:ext cx="6398095" cy="473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628D6-6BD4-532F-BEEF-D26B9B3FA3D6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FD1EA-81E2-CDB6-9766-96076AB7F0A2}"/>
              </a:ext>
            </a:extLst>
          </p:cNvPr>
          <p:cNvSpPr txBox="1"/>
          <p:nvPr/>
        </p:nvSpPr>
        <p:spPr>
          <a:xfrm>
            <a:off x="0" y="82664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we need to do is: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pop-up window that says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Mount and Retry Boot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we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should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our Kali Linux ISO file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(kali-linux-2025.1a-installer-amd64.iso)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that we downloaded in Lab 2.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selecting it,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Mount and Retry Boot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043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5C0D-364A-F4CB-CB00-34EB443E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754F8-FD1A-E565-4BC1-942896523C66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7D31A-DF76-CDC8-CC80-385FB659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86" t="15269" r="65913" b="56330"/>
          <a:stretch/>
        </p:blipFill>
        <p:spPr>
          <a:xfrm>
            <a:off x="2535891" y="707922"/>
            <a:ext cx="7120218" cy="54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6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447E0-8298-304F-7C1F-CF6B5669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10756C-AF03-16E7-6465-50A70B522FF9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944F9-A1FE-EB7A-2AE9-CBC10D9615A0}"/>
              </a:ext>
            </a:extLst>
          </p:cNvPr>
          <p:cNvSpPr txBox="1"/>
          <p:nvPr/>
        </p:nvSpPr>
        <p:spPr>
          <a:xfrm>
            <a:off x="0" y="609245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highlight>
                  <a:srgbClr val="FFFF00"/>
                </a:highlight>
              </a:rPr>
              <a:t>Recap:</a:t>
            </a:r>
            <a:r>
              <a:rPr lang="en-US" sz="2800" dirty="0"/>
              <a:t> Remember we downloaded Kali Linux from  (64-bit ISO file)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  <a:endParaRPr lang="en-AU" sz="2800" dirty="0"/>
          </a:p>
        </p:txBody>
      </p:sp>
      <p:pic>
        <p:nvPicPr>
          <p:cNvPr id="2" name="Picture 2" descr="Uploaded image">
            <a:extLst>
              <a:ext uri="{FF2B5EF4-FFF2-40B4-BE49-F238E27FC236}">
                <a16:creationId xmlns:a16="http://schemas.microsoft.com/office/drawing/2014/main" id="{F041F159-3195-6034-158F-9601BB53D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0" y="2294178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D87219-9DE8-D971-A524-0462805EE0E1}"/>
              </a:ext>
            </a:extLst>
          </p:cNvPr>
          <p:cNvSpPr/>
          <p:nvPr/>
        </p:nvSpPr>
        <p:spPr>
          <a:xfrm>
            <a:off x="801331" y="4417946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05479-9344-EA50-87DD-0E54B3F4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8" t="13201" r="9610" b="63290"/>
          <a:stretch/>
        </p:blipFill>
        <p:spPr>
          <a:xfrm>
            <a:off x="6390424" y="3526971"/>
            <a:ext cx="5801576" cy="17819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63AAF6F-7B98-B341-7027-98B55F645513}"/>
              </a:ext>
            </a:extLst>
          </p:cNvPr>
          <p:cNvSpPr/>
          <p:nvPr/>
        </p:nvSpPr>
        <p:spPr>
          <a:xfrm>
            <a:off x="5810865" y="4403198"/>
            <a:ext cx="575187" cy="2572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299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74C9-8A57-633B-F982-D95CB00D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2F674F-A6CD-492B-872D-58FA778ADF2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09711-8856-D8CE-181E-F693604414E7}"/>
              </a:ext>
            </a:extLst>
          </p:cNvPr>
          <p:cNvSpPr txBox="1"/>
          <p:nvPr/>
        </p:nvSpPr>
        <p:spPr>
          <a:xfrm>
            <a:off x="0" y="609245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highlight>
                  <a:srgbClr val="FFFF00"/>
                </a:highlight>
              </a:rPr>
              <a:t>Recap:</a:t>
            </a:r>
            <a:r>
              <a:rPr lang="en-US" sz="2800" dirty="0"/>
              <a:t> Remember we downloaded Kali Linux from  (64-bit ISO file)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1B9B0-0A4D-9CC2-2BD3-0806A800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81" t="13202" r="59480" b="73858"/>
          <a:stretch/>
        </p:blipFill>
        <p:spPr>
          <a:xfrm>
            <a:off x="0" y="2377915"/>
            <a:ext cx="12100956" cy="41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2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6FE14-0550-3F2B-176D-66FF1A62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78F6B-80E9-5E73-2A4C-ED5C0EED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2" t="23656" r="23790" b="19784"/>
          <a:stretch/>
        </p:blipFill>
        <p:spPr>
          <a:xfrm>
            <a:off x="6343592" y="-26736"/>
            <a:ext cx="5676343" cy="3455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4C27F-D88C-19C0-0E79-12C93933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226" t="38506" r="1411" b="7312"/>
          <a:stretch/>
        </p:blipFill>
        <p:spPr>
          <a:xfrm>
            <a:off x="6325743" y="3958879"/>
            <a:ext cx="5723688" cy="2889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398FD-268E-6361-E67E-3213B080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24" t="16610" r="25363" b="12473"/>
          <a:stretch/>
        </p:blipFill>
        <p:spPr>
          <a:xfrm>
            <a:off x="1" y="2035276"/>
            <a:ext cx="5576450" cy="452932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75FDF4D-A743-5670-E09A-CDEC1D5615A4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5576451" y="1701132"/>
            <a:ext cx="767141" cy="259880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F89A8D-F0E7-0AC0-1BF0-411472BF0B80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9181764" y="3429000"/>
            <a:ext cx="5823" cy="529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52BD81-D10B-9DA6-F2F6-2D8AF894272F}"/>
              </a:ext>
            </a:extLst>
          </p:cNvPr>
          <p:cNvSpPr/>
          <p:nvPr/>
        </p:nvSpPr>
        <p:spPr>
          <a:xfrm>
            <a:off x="2315497" y="2418735"/>
            <a:ext cx="408034" cy="5309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49139-47D3-7757-BAB8-84DFE9C69113}"/>
              </a:ext>
            </a:extLst>
          </p:cNvPr>
          <p:cNvSpPr txBox="1"/>
          <p:nvPr/>
        </p:nvSpPr>
        <p:spPr>
          <a:xfrm>
            <a:off x="0" y="609245"/>
            <a:ext cx="634359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highlight>
                  <a:srgbClr val="FFFF00"/>
                </a:highlight>
              </a:rPr>
              <a:t>Recap: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923968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F258A-8672-CC34-0A4E-B0D543FD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7D5869-A742-C2F5-0732-23F7FD2EE6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6EEF8-B708-F7D7-609D-5D1FD491E397}"/>
              </a:ext>
            </a:extLst>
          </p:cNvPr>
          <p:cNvSpPr txBox="1"/>
          <p:nvPr/>
        </p:nvSpPr>
        <p:spPr>
          <a:xfrm>
            <a:off x="0" y="738504"/>
            <a:ext cx="6329548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63790-6F2F-DFCB-A92B-17CC707F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96" t="13627" r="21688" b="29177"/>
          <a:stretch/>
        </p:blipFill>
        <p:spPr>
          <a:xfrm>
            <a:off x="6329548" y="1612525"/>
            <a:ext cx="5862452" cy="3632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D8AB44-80E9-90DE-03C3-38C65340447F}"/>
              </a:ext>
            </a:extLst>
          </p:cNvPr>
          <p:cNvSpPr/>
          <p:nvPr/>
        </p:nvSpPr>
        <p:spPr>
          <a:xfrm>
            <a:off x="7905011" y="2125683"/>
            <a:ext cx="2113807" cy="243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808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460F3-8707-9E63-0A76-223E5A39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C0DF4E-17BC-1865-CA47-CD817888D74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59A98-09E0-CA5A-2D62-47916DB2A1CB}"/>
              </a:ext>
            </a:extLst>
          </p:cNvPr>
          <p:cNvSpPr txBox="1"/>
          <p:nvPr/>
        </p:nvSpPr>
        <p:spPr>
          <a:xfrm>
            <a:off x="0" y="738504"/>
            <a:ext cx="6329548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6760A-DFB1-3ACB-41F3-82890904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98" t="13628" r="21883" b="30909"/>
          <a:stretch/>
        </p:blipFill>
        <p:spPr>
          <a:xfrm>
            <a:off x="6215506" y="1527173"/>
            <a:ext cx="5964618" cy="35910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662528-A610-40E4-BA46-3FE5B1C87028}"/>
              </a:ext>
            </a:extLst>
          </p:cNvPr>
          <p:cNvSpPr/>
          <p:nvPr/>
        </p:nvSpPr>
        <p:spPr>
          <a:xfrm>
            <a:off x="9151920" y="4168239"/>
            <a:ext cx="1618999" cy="700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25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6627E-BE89-DFFF-3127-2AC81EDB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076A76-2FBE-112D-F998-083579ABD5C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4E488-95F3-343F-98DE-E4792178D354}"/>
              </a:ext>
            </a:extLst>
          </p:cNvPr>
          <p:cNvSpPr txBox="1"/>
          <p:nvPr/>
        </p:nvSpPr>
        <p:spPr>
          <a:xfrm>
            <a:off x="0" y="738504"/>
            <a:ext cx="6096000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8721A-7F08-9F60-6059-B481B265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01" t="15238" r="4935" b="14113"/>
          <a:stretch/>
        </p:blipFill>
        <p:spPr>
          <a:xfrm>
            <a:off x="6184832" y="1968335"/>
            <a:ext cx="6007168" cy="312617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91556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CBCDF-0508-F04D-86E3-1790D8586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2E1477-AB9E-A2DB-AA7A-3E1998E3E21C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A2296-B215-0B8C-A036-EF40BEBA1D0A}"/>
              </a:ext>
            </a:extLst>
          </p:cNvPr>
          <p:cNvSpPr txBox="1"/>
          <p:nvPr/>
        </p:nvSpPr>
        <p:spPr>
          <a:xfrm>
            <a:off x="0" y="738504"/>
            <a:ext cx="6092042" cy="611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there is no Controller Part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small disc icon with a green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(bottom left of the Storage Tree).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“Add Optical Drive”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then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“Choose a disk file…”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and select: kali-linux-2025.1a-installer-amd64.iso.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1DEC1-310B-30A3-6687-EF33248F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70" t="8884" r="22663" b="18442"/>
          <a:stretch/>
        </p:blipFill>
        <p:spPr>
          <a:xfrm>
            <a:off x="6099958" y="945664"/>
            <a:ext cx="6092042" cy="49840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91131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75C29-8174-7ECE-3568-4E9A5028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77A5E5-17BB-4468-9BAE-178D59921F9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B8AA8-AD61-50BC-D549-346954CC516C}"/>
              </a:ext>
            </a:extLst>
          </p:cNvPr>
          <p:cNvSpPr txBox="1"/>
          <p:nvPr/>
        </p:nvSpPr>
        <p:spPr>
          <a:xfrm>
            <a:off x="0" y="738504"/>
            <a:ext cx="5862452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Boot Order Section: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Navigate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 → go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Boot Order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Ensure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Optical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checked and placed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above Hard Disk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j-lt"/>
              </a:rPr>
              <a:t>Uncheck Floppy and Network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87C93-E94E-B81F-9BF7-C50CE7B7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3" t="11990" r="21883" b="30044"/>
          <a:stretch/>
        </p:blipFill>
        <p:spPr>
          <a:xfrm>
            <a:off x="5862452" y="1441302"/>
            <a:ext cx="6246420" cy="39753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2827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0FCFE-C4F8-D242-DA64-E01C5E77C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6D3F75-7DA4-2893-FD98-F3CEDAE72160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Goals and What You Will Learn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C2F71-2B63-06B9-2F1E-23AA2E164C49}"/>
              </a:ext>
            </a:extLst>
          </p:cNvPr>
          <p:cNvSpPr txBox="1"/>
          <p:nvPr/>
        </p:nvSpPr>
        <p:spPr>
          <a:xfrm>
            <a:off x="0" y="104292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By the end of Lab 4, you will: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what makes a good hash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preimage attacks and birthday attacks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Learn how digital signatures protect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Perform ElGamal signature creation and verification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OpenSSL to hash and observe how tiny changes break security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critical cyber defense skills!</a:t>
            </a:r>
          </a:p>
        </p:txBody>
      </p:sp>
    </p:spTree>
    <p:extLst>
      <p:ext uri="{BB962C8B-B14F-4D97-AF65-F5344CB8AC3E}">
        <p14:creationId xmlns:p14="http://schemas.microsoft.com/office/powerpoint/2010/main" val="690027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A6726-6242-31BC-5090-4C263399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A6523D-CA13-DE3A-B90B-197F28F33EC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81DD1-74FF-56B9-DA25-EC6F50338D72}"/>
              </a:ext>
            </a:extLst>
          </p:cNvPr>
          <p:cNvSpPr txBox="1"/>
          <p:nvPr/>
        </p:nvSpPr>
        <p:spPr>
          <a:xfrm>
            <a:off x="0" y="738504"/>
            <a:ext cx="586245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Once we Click on Ok, all savings will be saved.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Now we can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our VM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installer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should be loaded.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D0A5-D16B-E10C-5F68-385FCB94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3" t="11990" r="21883" b="30044"/>
          <a:stretch/>
        </p:blipFill>
        <p:spPr>
          <a:xfrm>
            <a:off x="5862452" y="1441302"/>
            <a:ext cx="6246420" cy="39753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16751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91DE-5621-93AA-AAF6-F5D205DE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1F259-DBC0-1D42-66FF-7C12ED92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31" r="22218"/>
          <a:stretch/>
        </p:blipFill>
        <p:spPr>
          <a:xfrm>
            <a:off x="7567792" y="0"/>
            <a:ext cx="4624208" cy="3562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1D71E-DF80-F156-DB84-CEDCE6F834A4}"/>
              </a:ext>
            </a:extLst>
          </p:cNvPr>
          <p:cNvSpPr txBox="1"/>
          <p:nvPr/>
        </p:nvSpPr>
        <p:spPr>
          <a:xfrm>
            <a:off x="0" y="506009"/>
            <a:ext cx="4699819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Recap: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we,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Language (English)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configured Keyboard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it asks for host name by </a:t>
            </a:r>
            <a:br>
              <a:rPr lang="en-US" sz="2800" dirty="0"/>
            </a:br>
            <a:r>
              <a:rPr lang="en-US" sz="2800" dirty="0"/>
              <a:t>default is it 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Domain name </a:t>
            </a:r>
            <a:r>
              <a:rPr lang="en-US" sz="2800" dirty="0">
                <a:sym typeface="Wingdings" panose="05000000000000000000" pitchFamily="2" charset="2"/>
              </a:rPr>
              <a:t> leave it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blank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Full name of new user 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e.g., kali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99852-43F8-597D-BF44-0288A50768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394" b="40260"/>
          <a:stretch/>
        </p:blipFill>
        <p:spPr>
          <a:xfrm>
            <a:off x="8478983" y="3693769"/>
            <a:ext cx="3713018" cy="316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703C2-7584-E054-9918-AC2A5953BDC8}"/>
              </a:ext>
            </a:extLst>
          </p:cNvPr>
          <p:cNvSpPr txBox="1"/>
          <p:nvPr/>
        </p:nvSpPr>
        <p:spPr>
          <a:xfrm>
            <a:off x="4471542" y="4740776"/>
            <a:ext cx="3063834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Normal Installation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AA44D-1C6D-17E7-1887-4DFDDE1EFA46}"/>
              </a:ext>
            </a:extLst>
          </p:cNvPr>
          <p:cNvSpPr txBox="1"/>
          <p:nvPr/>
        </p:nvSpPr>
        <p:spPr>
          <a:xfrm>
            <a:off x="3452462" y="506009"/>
            <a:ext cx="3307853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Graphical Installation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1BF2714-DF9A-464E-6A0A-E189994E279B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6760315" y="841935"/>
            <a:ext cx="807477" cy="93936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4DF45A9-162C-26AF-3B8F-FE081002747B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7535376" y="5076702"/>
            <a:ext cx="943607" cy="1991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53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C70BC-D4D0-CB34-E870-0F302C899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DF354-1ACD-6259-857A-F2A26B05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31" r="22218"/>
          <a:stretch/>
        </p:blipFill>
        <p:spPr>
          <a:xfrm>
            <a:off x="7567792" y="0"/>
            <a:ext cx="4624208" cy="3562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319A30-F48B-F6B1-4245-2C6CB4EB2E31}"/>
              </a:ext>
            </a:extLst>
          </p:cNvPr>
          <p:cNvSpPr txBox="1"/>
          <p:nvPr/>
        </p:nvSpPr>
        <p:spPr>
          <a:xfrm>
            <a:off x="4471542" y="4740776"/>
            <a:ext cx="3063834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Normal Installation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BA190-62A0-5E84-0EA0-8BF622D10923}"/>
              </a:ext>
            </a:extLst>
          </p:cNvPr>
          <p:cNvSpPr txBox="1"/>
          <p:nvPr/>
        </p:nvSpPr>
        <p:spPr>
          <a:xfrm>
            <a:off x="3452462" y="506009"/>
            <a:ext cx="3307853" cy="6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Graphical Installation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E94C084-CCD9-0A1B-7D76-EB6B71B332DB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6760315" y="841935"/>
            <a:ext cx="807477" cy="93936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E9F18E6-A824-952E-F76E-BE15CAD10B8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535376" y="5076702"/>
            <a:ext cx="943607" cy="1991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EB38D35-6400-DBCC-9590-43727DB5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74" b="34773"/>
          <a:stretch/>
        </p:blipFill>
        <p:spPr>
          <a:xfrm>
            <a:off x="8448020" y="3929902"/>
            <a:ext cx="3246835" cy="269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5CF7-16C4-85A9-3BA8-9A9BD2E20AEF}"/>
              </a:ext>
            </a:extLst>
          </p:cNvPr>
          <p:cNvSpPr txBox="1"/>
          <p:nvPr/>
        </p:nvSpPr>
        <p:spPr>
          <a:xfrm>
            <a:off x="0" y="506009"/>
            <a:ext cx="4699819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Recap: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we,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Language (English)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configured Keyboard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it asks for host name by </a:t>
            </a:r>
            <a:br>
              <a:rPr lang="en-US" sz="2800" dirty="0"/>
            </a:br>
            <a:r>
              <a:rPr lang="en-US" sz="2800" dirty="0"/>
              <a:t>default is it 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Domain name </a:t>
            </a:r>
            <a:r>
              <a:rPr lang="en-US" sz="2800" dirty="0">
                <a:sym typeface="Wingdings" panose="05000000000000000000" pitchFamily="2" charset="2"/>
              </a:rPr>
              <a:t> leave it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blank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Full name of new user 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e.g., kali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2841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0405-D7F0-FECB-1A94-547A3C6A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0BA97A-7BFD-FAE4-ED8C-A79B5005438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546A9-093C-0956-E220-6738B127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05" b="31183"/>
          <a:stretch/>
        </p:blipFill>
        <p:spPr>
          <a:xfrm>
            <a:off x="7010398" y="1070649"/>
            <a:ext cx="5181602" cy="51781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A6C1BB-6269-EE80-C5DF-672CC2ADF582}"/>
              </a:ext>
            </a:extLst>
          </p:cNvPr>
          <p:cNvSpPr/>
          <p:nvPr/>
        </p:nvSpPr>
        <p:spPr>
          <a:xfrm>
            <a:off x="7177547" y="4183270"/>
            <a:ext cx="4984955" cy="221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5108996-08BD-A696-2FDB-0E21BAB2F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8" y="1070649"/>
            <a:ext cx="6740012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Recap: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selected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Detect disks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 → Enter → Continue as installer guides us.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the base system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Configure the package manager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the GRUB boot loader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Finish the installation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74523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B6056-024E-274B-FF6B-C28B59EF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014438-F1E7-AF00-2EFA-A42B619EDD7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2" name="Picture 2" descr="Uploaded image">
            <a:extLst>
              <a:ext uri="{FF2B5EF4-FFF2-40B4-BE49-F238E27FC236}">
                <a16:creationId xmlns:a16="http://schemas.microsoft.com/office/drawing/2014/main" id="{B5A6EE64-A5BC-1BB4-6607-ECB414698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0" r="27143"/>
          <a:stretch/>
        </p:blipFill>
        <p:spPr bwMode="auto">
          <a:xfrm>
            <a:off x="5731823" y="1085850"/>
            <a:ext cx="6460177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671CB4-C262-7FA1-DDEB-7D639410E434}"/>
              </a:ext>
            </a:extLst>
          </p:cNvPr>
          <p:cNvSpPr txBox="1"/>
          <p:nvPr/>
        </p:nvSpPr>
        <p:spPr>
          <a:xfrm>
            <a:off x="0" y="1032575"/>
            <a:ext cx="5890161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Reinstall Kali (if needed)</a:t>
            </a:r>
            <a:r>
              <a:rPr lang="en-US" sz="2800" dirty="0">
                <a:latin typeface="+mj-lt"/>
              </a:rPr>
              <a:t> If after rebooting we land in </a:t>
            </a:r>
            <a:r>
              <a:rPr lang="en-US" sz="2800" dirty="0" err="1">
                <a:latin typeface="+mj-lt"/>
              </a:rPr>
              <a:t>BusyBox</a:t>
            </a:r>
            <a:r>
              <a:rPr lang="en-US" sz="2800" dirty="0">
                <a:latin typeface="+mj-lt"/>
              </a:rPr>
              <a:t> shell like this: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It is advisable to reinstall Kali Linux using the official ISO from kali.org.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Be sure to choose the full desktop installation (XFCE or GNOME) during setup.</a:t>
            </a:r>
          </a:p>
        </p:txBody>
      </p:sp>
    </p:spTree>
    <p:extLst>
      <p:ext uri="{BB962C8B-B14F-4D97-AF65-F5344CB8AC3E}">
        <p14:creationId xmlns:p14="http://schemas.microsoft.com/office/powerpoint/2010/main" val="1925482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62B47-E8B9-CB86-79FB-E457529BE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468CFD-7CB6-2FE5-646B-408133BC26CD}"/>
              </a:ext>
            </a:extLst>
          </p:cNvPr>
          <p:cNvSpPr txBox="1"/>
          <p:nvPr/>
        </p:nvSpPr>
        <p:spPr>
          <a:xfrm>
            <a:off x="0" y="184586"/>
            <a:ext cx="12192000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0" i="0" dirty="0">
                <a:effectLst/>
                <a:latin typeface="+mj-lt"/>
              </a:rPr>
              <a:t>Hi Farshid,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I hope this message finds you well.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I am reaching out to seek your assistance regarding an issue I am facing with Lab 4 for Week 8. I need to run Kali Linux for the lab, but I recently switched to macOS and am having difficulty setting up the Kali Linux environment. My research indicates that running Kali Linux on this OS may not be feasible.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Could you please provide me with any possible solutions? If there are alternative software options available for macOS that would work for the lab, I would be happy to consider those as well.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effectLst/>
                <a:latin typeface="+mj-lt"/>
              </a:rPr>
              <a:t>Thank you for your help!</a:t>
            </a:r>
            <a:endParaRPr lang="en-US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5CB5A-7827-AB0E-214F-DB425204E024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130273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B4654-DE66-C6E0-ECAF-B219C7577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ED4FC2-BED5-1C8C-9825-0304E226883C}"/>
              </a:ext>
            </a:extLst>
          </p:cNvPr>
          <p:cNvSpPr txBox="1"/>
          <p:nvPr/>
        </p:nvSpPr>
        <p:spPr>
          <a:xfrm>
            <a:off x="0" y="52003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Dear Learner,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Thank you for reaching out, and I hope you're settling in well with your new macOS setup.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Yes, Kali Linux can absolutely run on macOS —students can use it with </a:t>
            </a:r>
            <a:r>
              <a:rPr lang="en-US" sz="2800" b="1" dirty="0"/>
              <a:t>VirtualBox for macOS</a:t>
            </a:r>
            <a:r>
              <a:rPr lang="en-US" sz="2800" dirty="0"/>
              <a:t> or </a:t>
            </a:r>
            <a:r>
              <a:rPr lang="en-US" sz="2800" b="1" dirty="0"/>
              <a:t>UTM (for Apple Silicon chips)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There are two recommended solutions: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BD891C-1AE4-CA90-6779-6DFC2BB97217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1758012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36F0-DCD2-032E-074F-07C21326F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A51F0E-6262-844F-4177-8339F9943FF8}"/>
              </a:ext>
            </a:extLst>
          </p:cNvPr>
          <p:cNvSpPr txBox="1"/>
          <p:nvPr/>
        </p:nvSpPr>
        <p:spPr>
          <a:xfrm>
            <a:off x="0" y="372494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Option 1: Use VirtualBox (Intel Mac)</a:t>
            </a:r>
            <a:br>
              <a:rPr lang="en-US" sz="2800" dirty="0"/>
            </a:br>
            <a:r>
              <a:rPr lang="en-US" sz="2800" dirty="0"/>
              <a:t>If your Mac has an Intel processor, you can continue using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Download the </a:t>
            </a:r>
            <a:r>
              <a:rPr lang="en-US" sz="2800" b="1" dirty="0"/>
              <a:t>Kali Linux ISO (Installer)</a:t>
            </a:r>
            <a:r>
              <a:rPr lang="en-US" sz="2800" dirty="0"/>
              <a:t> version from the official Kali Downloads page. (suitable for Intel-based Macs running VirtualBox)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Set it up as a new VM in VirtualBox.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Follow the same steps provided for Windows users in the Week 8 lab guide.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9E866-6155-425E-070C-614E8C563C67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C24361-1D0A-9D51-6018-A685B5841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97829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Make sure to choose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"Installer"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ISO for your architecture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amd64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Intel Macs).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highlight>
                  <a:srgbClr val="FF0000"/>
                </a:highlight>
                <a:latin typeface="+mj-lt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Do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use the Live or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NetInstaller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versions for lab-based VirtualBox installation.</a:t>
            </a:r>
          </a:p>
        </p:txBody>
      </p:sp>
    </p:spTree>
    <p:extLst>
      <p:ext uri="{BB962C8B-B14F-4D97-AF65-F5344CB8AC3E}">
        <p14:creationId xmlns:p14="http://schemas.microsoft.com/office/powerpoint/2010/main" val="555933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DFF4-CC51-3326-E0C6-84BDAAA9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185DEF-7F0B-87C7-83D3-83C26D6A0823}"/>
              </a:ext>
            </a:extLst>
          </p:cNvPr>
          <p:cNvSpPr txBox="1"/>
          <p:nvPr/>
        </p:nvSpPr>
        <p:spPr>
          <a:xfrm>
            <a:off x="0" y="97717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You should download the </a:t>
            </a:r>
            <a:r>
              <a:rPr lang="en-US" sz="2800" b="1" dirty="0"/>
              <a:t>Installer Image for x86_64 architecture</a:t>
            </a:r>
            <a:r>
              <a:rPr lang="en-US" sz="2800" dirty="0"/>
              <a:t>, which is compatible with VirtualBox on Intel Macs.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Link to download (Installer Image): </a:t>
            </a:r>
            <a:br>
              <a:rPr lang="en-US" sz="2800" b="1" dirty="0"/>
            </a:br>
            <a:r>
              <a:rPr lang="en-US" sz="2800" dirty="0">
                <a:hlinkClick r:id="rId2"/>
              </a:rPr>
              <a:t>https://www.kali.org/get-kali/#kali-installer-images</a:t>
            </a:r>
            <a:r>
              <a:rPr lang="en-US" sz="28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6C34F-3B38-EB0D-F1B7-347569A26E19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38A8B-B77D-91D5-9966-50C5FC41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4" t="22151" r="31169" b="6666"/>
          <a:stretch/>
        </p:blipFill>
        <p:spPr>
          <a:xfrm>
            <a:off x="8096864" y="2278642"/>
            <a:ext cx="4095135" cy="45793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D4990E-A4C0-1C74-A43F-EF1D7DB40175}"/>
              </a:ext>
            </a:extLst>
          </p:cNvPr>
          <p:cNvSpPr/>
          <p:nvPr/>
        </p:nvSpPr>
        <p:spPr>
          <a:xfrm>
            <a:off x="8524565" y="4763730"/>
            <a:ext cx="1519084" cy="245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842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D159-274F-07E6-BD75-43E569A73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5082A-0E86-CA6B-5459-C82AD8D16AF7}"/>
              </a:ext>
            </a:extLst>
          </p:cNvPr>
          <p:cNvSpPr txBox="1"/>
          <p:nvPr/>
        </p:nvSpPr>
        <p:spPr>
          <a:xfrm>
            <a:off x="0" y="97717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x86_64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(not Apple Silicon), then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Installer ISO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version allows full installation with customization via VirtualBox.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0AACA9-1A5B-153C-A7CA-54FBE6D408F2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BC491-7106-C17C-7A9B-63542062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4" t="22151" r="31169" b="6666"/>
          <a:stretch/>
        </p:blipFill>
        <p:spPr>
          <a:xfrm>
            <a:off x="8096864" y="2278642"/>
            <a:ext cx="4095135" cy="457935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22A425-2739-34B7-BF09-F8EC18493007}"/>
              </a:ext>
            </a:extLst>
          </p:cNvPr>
          <p:cNvSpPr/>
          <p:nvPr/>
        </p:nvSpPr>
        <p:spPr>
          <a:xfrm>
            <a:off x="8524565" y="4763730"/>
            <a:ext cx="1519084" cy="245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06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D93CD-0C02-BB04-D1F9-9C42DD008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B1E878-23E0-D7E9-148B-3C7175A46EE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559BD-C040-B534-2BF3-2B7F59BFD5FE}"/>
              </a:ext>
            </a:extLst>
          </p:cNvPr>
          <p:cNvSpPr txBox="1"/>
          <p:nvPr/>
        </p:nvSpPr>
        <p:spPr>
          <a:xfrm>
            <a:off x="0" y="1042923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1. Hash Functions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They </a:t>
            </a:r>
            <a:r>
              <a:rPr lang="en-US" sz="2800" b="1" dirty="0"/>
              <a:t>convert any data</a:t>
            </a:r>
            <a:r>
              <a:rPr lang="en-US" sz="2800" dirty="0"/>
              <a:t> into a </a:t>
            </a:r>
            <a:r>
              <a:rPr lang="en-US" sz="2800" b="1" dirty="0"/>
              <a:t>unique fixed-length code</a:t>
            </a:r>
            <a:r>
              <a:rPr lang="en-US" sz="2800" dirty="0"/>
              <a:t> (like a fingerprint).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Good hash functions</a:t>
            </a:r>
            <a:r>
              <a:rPr lang="en-US" sz="2800" dirty="0"/>
              <a:t> should be: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Fast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Hard to reverse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Collision-resistant (two messages shouldn’t have the same hash)</a:t>
            </a:r>
          </a:p>
        </p:txBody>
      </p:sp>
    </p:spTree>
    <p:extLst>
      <p:ext uri="{BB962C8B-B14F-4D97-AF65-F5344CB8AC3E}">
        <p14:creationId xmlns:p14="http://schemas.microsoft.com/office/powerpoint/2010/main" val="3700683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D99F-F0A2-EBF3-E17A-F44F736F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1D01A-D8F2-9072-AD8A-15C1B7D549A2}"/>
              </a:ext>
            </a:extLst>
          </p:cNvPr>
          <p:cNvSpPr txBox="1"/>
          <p:nvPr/>
        </p:nvSpPr>
        <p:spPr>
          <a:xfrm>
            <a:off x="0" y="977178"/>
            <a:ext cx="1219200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If you are using an Apple Silicon (M1, M2, M3) Mac:</a:t>
            </a:r>
            <a:endParaRPr lang="en-US" sz="2800" dirty="0">
              <a:latin typeface="+mj-lt"/>
            </a:endParaRP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VirtualBox may not work properly. In this case, option 2 is recommend: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Download UTM from </a:t>
            </a:r>
            <a:r>
              <a:rPr lang="en-US" sz="2800" dirty="0">
                <a:latin typeface="+mj-lt"/>
                <a:hlinkClick r:id="rId2"/>
              </a:rPr>
              <a:t>https://mac.getutm.app/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Then use the </a:t>
            </a:r>
            <a:r>
              <a:rPr lang="en-US" sz="2800" b="1" dirty="0">
                <a:latin typeface="+mj-lt"/>
              </a:rPr>
              <a:t>ARM64 image</a:t>
            </a:r>
            <a:r>
              <a:rPr lang="en-US" sz="2800" dirty="0">
                <a:latin typeface="+mj-lt"/>
              </a:rPr>
              <a:t> from this page: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https://www.kali.org/get-kali/#kali-arm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3DB64-F3A3-34F9-8C05-B709877C9775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2846246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7AD18-0C3B-17CD-F2FA-C9BD6DED8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3083A8-AF1A-2759-1102-B82F755EB64A}"/>
              </a:ext>
            </a:extLst>
          </p:cNvPr>
          <p:cNvSpPr txBox="1"/>
          <p:nvPr/>
        </p:nvSpPr>
        <p:spPr>
          <a:xfrm>
            <a:off x="0" y="520037"/>
            <a:ext cx="8288594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Option 2: Use UTM (Apple Silicon/M1/M2/M3 chips)</a:t>
            </a:r>
            <a:br>
              <a:rPr lang="en-US" sz="2800" dirty="0"/>
            </a:br>
            <a:r>
              <a:rPr lang="en-US" sz="2800" dirty="0"/>
              <a:t>If you are using an </a:t>
            </a:r>
            <a:r>
              <a:rPr lang="en-US" sz="2800" b="1" dirty="0"/>
              <a:t>M1/M2/M3 Mac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VirtualBox may not work as expected. </a:t>
            </a:r>
            <a:br>
              <a:rPr lang="en-US" sz="2800" dirty="0"/>
            </a:br>
            <a:r>
              <a:rPr lang="en-US" sz="2800" dirty="0"/>
              <a:t>In that case: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Download and install </a:t>
            </a:r>
            <a:r>
              <a:rPr lang="en-US" sz="2800" b="1" dirty="0"/>
              <a:t>UTM</a:t>
            </a:r>
            <a:r>
              <a:rPr lang="en-US" sz="2800" dirty="0"/>
              <a:t> from </a:t>
            </a:r>
            <a:r>
              <a:rPr lang="en-US" sz="2800" dirty="0">
                <a:hlinkClick r:id="rId2"/>
              </a:rPr>
              <a:t>https://mac.getutm.app/</a:t>
            </a:r>
            <a:r>
              <a:rPr lang="en-US" sz="2800" dirty="0"/>
              <a:t>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Use a pre-built </a:t>
            </a:r>
            <a:r>
              <a:rPr lang="en-US" sz="2800" b="1" dirty="0"/>
              <a:t>Kali ARM image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from Kali ARM images.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Import it into UTM and start </a:t>
            </a:r>
            <a:br>
              <a:rPr lang="en-US" sz="2800" dirty="0"/>
            </a:br>
            <a:r>
              <a:rPr lang="en-US" sz="2800" dirty="0"/>
              <a:t>your Kali environment.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7AC28-D20F-0607-F08F-EA7BA845BBEB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EE2CC-7792-F8B0-51D1-33150FB2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39" t="9463" r="24033" b="5345"/>
          <a:stretch/>
        </p:blipFill>
        <p:spPr>
          <a:xfrm>
            <a:off x="5737123" y="1563866"/>
            <a:ext cx="6454877" cy="52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0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FC79-F984-2E72-23F8-93CB8F1E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C5C61-3D25-31A2-41FE-C2BA424D11B2}"/>
              </a:ext>
            </a:extLst>
          </p:cNvPr>
          <p:cNvSpPr txBox="1"/>
          <p:nvPr/>
        </p:nvSpPr>
        <p:spPr>
          <a:xfrm>
            <a:off x="0" y="766477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Let me know what chip your Mac uses (Intel or Apple Silicon), and I’d be happy to guide you through setup based on that.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Warm regards,</a:t>
            </a:r>
            <a:br>
              <a:rPr lang="en-US" sz="2800" dirty="0"/>
            </a:br>
            <a:r>
              <a:rPr lang="en-US" sz="2800" dirty="0"/>
              <a:t>Dr. Farshid Keivanian</a:t>
            </a:r>
            <a:br>
              <a:rPr lang="en-US" sz="2800" dirty="0"/>
            </a:br>
            <a:r>
              <a:rPr lang="en-US" sz="2800" dirty="0"/>
              <a:t>Lecturer - ITEC614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309F6-DB27-C0E5-B6F5-6D1508906719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Response to Student’s Question</a:t>
            </a:r>
          </a:p>
        </p:txBody>
      </p:sp>
    </p:spTree>
    <p:extLst>
      <p:ext uri="{BB962C8B-B14F-4D97-AF65-F5344CB8AC3E}">
        <p14:creationId xmlns:p14="http://schemas.microsoft.com/office/powerpoint/2010/main" val="3900117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B51-9052-3616-3B0C-DC263018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049B90-2D4D-A109-19E3-AEE1FC5243A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8205D-0EA7-9716-3EF7-AA5DE9A4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00" t="10139" r="21298"/>
          <a:stretch/>
        </p:blipFill>
        <p:spPr>
          <a:xfrm>
            <a:off x="4271158" y="862028"/>
            <a:ext cx="7920842" cy="5995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82953-C15E-7917-BCB0-D6258631F2E7}"/>
              </a:ext>
            </a:extLst>
          </p:cNvPr>
          <p:cNvSpPr txBox="1"/>
          <p:nvPr/>
        </p:nvSpPr>
        <p:spPr>
          <a:xfrm>
            <a:off x="147484" y="818156"/>
            <a:ext cx="412367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Kali Linux</a:t>
            </a:r>
            <a:r>
              <a:rPr lang="en-US" sz="2800" dirty="0">
                <a:latin typeface="+mj-lt"/>
              </a:rPr>
              <a:t> is now </a:t>
            </a:r>
            <a:r>
              <a:rPr lang="en-US" sz="2800" b="1" dirty="0">
                <a:latin typeface="+mj-lt"/>
              </a:rPr>
              <a:t>ready</a:t>
            </a:r>
            <a:r>
              <a:rPr lang="en-US" sz="2800" dirty="0">
                <a:latin typeface="+mj-lt"/>
              </a:rPr>
              <a:t> to use.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96668F-4C73-2E1C-25EF-9D107A2567C8}"/>
              </a:ext>
            </a:extLst>
          </p:cNvPr>
          <p:cNvSpPr/>
          <p:nvPr/>
        </p:nvSpPr>
        <p:spPr>
          <a:xfrm>
            <a:off x="5379522" y="818156"/>
            <a:ext cx="356260" cy="381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405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4881-8D1F-7012-F142-C032E119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5BC3E-BEA3-967C-C1F5-151419C14DB1}"/>
              </a:ext>
            </a:extLst>
          </p:cNvPr>
          <p:cNvSpPr txBox="1"/>
          <p:nvPr/>
        </p:nvSpPr>
        <p:spPr>
          <a:xfrm>
            <a:off x="147484" y="818157"/>
            <a:ext cx="7732784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Next Step:</a:t>
            </a:r>
            <a:r>
              <a:rPr lang="en-US" sz="2800" dirty="0">
                <a:latin typeface="+mj-lt"/>
              </a:rPr>
              <a:t> Please follow the instructions on Canvas: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Create a text file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Name it: student_id.txt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the provided text (about hash functions).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Save it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directory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D9D9A-5512-9B9C-B812-03CB87E4FAFD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7970A-6D2C-3483-3261-6D434D45C07E}"/>
              </a:ext>
            </a:extLst>
          </p:cNvPr>
          <p:cNvSpPr txBox="1"/>
          <p:nvPr/>
        </p:nvSpPr>
        <p:spPr>
          <a:xfrm>
            <a:off x="233548" y="4075331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Step 3:</a:t>
            </a:r>
            <a:r>
              <a:rPr lang="en-US" sz="2800" dirty="0">
                <a:latin typeface="+mj-lt"/>
              </a:rPr>
              <a:t> Open Terminal.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133D8C0-867C-E4D7-4E59-A6693A3E7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93488"/>
            <a:ext cx="12192000" cy="19645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create a text file in Kali Linux, open the Terminal and type mousepad student_id.txt to launch a basic editor. Type the provided content, then save the file in the default /home directory.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B0600-2B0F-DF6A-D6DF-93E69A1B03EF}"/>
              </a:ext>
            </a:extLst>
          </p:cNvPr>
          <p:cNvSpPr txBox="1"/>
          <p:nvPr/>
        </p:nvSpPr>
        <p:spPr>
          <a:xfrm>
            <a:off x="7880268" y="0"/>
            <a:ext cx="4311732" cy="463864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functions are </a:t>
            </a:r>
            <a:r>
              <a:rPr lang="en-AU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cryptopgraphic</a:t>
            </a: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algorithms that input messages to generate a </a:t>
            </a:r>
            <a:r>
              <a:rPr lang="en-AU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fixedsize</a:t>
            </a: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unique string output (the hash). Hash functions are characterized by their speed of computations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difficulty of reversibility. It is usually used to verify whether a message in transit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in storage has been modified or not because even the smallest change done to the input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yields a completely different hash. In this lab, we use OpenSSL to generate and verify hashes,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 tool are available.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88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185D8-CA8E-C6AB-4EE2-131E4C0E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916233-69FA-9628-D6ED-38F9F36CBC1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C4DE231-6F74-4986-ED5B-422F07E4C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2" y="1477248"/>
            <a:ext cx="12162335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create a plain text file named student_id.txt (e.g. 12345.txt) using any text editor like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Mousepad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Kali.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Save it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directory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content about hash functions should exactly match the provided text.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forms the base input to test hash consistency. The file will be saved in /home.</a:t>
            </a:r>
          </a:p>
        </p:txBody>
      </p:sp>
    </p:spTree>
    <p:extLst>
      <p:ext uri="{BB962C8B-B14F-4D97-AF65-F5344CB8AC3E}">
        <p14:creationId xmlns:p14="http://schemas.microsoft.com/office/powerpoint/2010/main" val="861383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D2F1-C8D3-6BCD-BBAE-AFF362E8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40D7B-55C9-256A-699D-52FB65C17581}"/>
              </a:ext>
            </a:extLst>
          </p:cNvPr>
          <p:cNvSpPr txBox="1"/>
          <p:nvPr/>
        </p:nvSpPr>
        <p:spPr>
          <a:xfrm>
            <a:off x="0" y="-209134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Terminal Commands to Use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934D-3F26-D98F-D6C7-13908FCC6E4A}"/>
              </a:ext>
            </a:extLst>
          </p:cNvPr>
          <p:cNvSpPr txBox="1"/>
          <p:nvPr/>
        </p:nvSpPr>
        <p:spPr>
          <a:xfrm>
            <a:off x="0" y="330474"/>
            <a:ext cx="1179871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Open Terminal: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Right-click anywhere on the desktop and 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“Open Terminal Here”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or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 Ctrl + Alt + T on your keyboard.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358BD9-9994-D6A7-C2FE-0CBD2837B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94986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the terminal is open and </a:t>
            </a:r>
            <a:r>
              <a:rPr lang="en-US" altLang="en-US" sz="2800" dirty="0">
                <a:latin typeface="+mj-lt"/>
              </a:rPr>
              <a:t>we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're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directory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(~), type these commands: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 file content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cat student_id.txt</a:t>
            </a:r>
          </a:p>
        </p:txBody>
      </p:sp>
    </p:spTree>
    <p:extLst>
      <p:ext uri="{BB962C8B-B14F-4D97-AF65-F5344CB8AC3E}">
        <p14:creationId xmlns:p14="http://schemas.microsoft.com/office/powerpoint/2010/main" val="2679357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A796D-C713-6D67-B1FA-DDB5CBF4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4845F-48EC-F46D-FEBA-DCE52345DA16}"/>
              </a:ext>
            </a:extLst>
          </p:cNvPr>
          <p:cNvSpPr txBox="1"/>
          <p:nvPr/>
        </p:nvSpPr>
        <p:spPr>
          <a:xfrm>
            <a:off x="0" y="-209134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Check file content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728A3-8EDA-EBDF-ACAD-F9183AB86D78}"/>
              </a:ext>
            </a:extLst>
          </p:cNvPr>
          <p:cNvSpPr txBox="1"/>
          <p:nvPr/>
        </p:nvSpPr>
        <p:spPr>
          <a:xfrm>
            <a:off x="0" y="330474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</a:t>
            </a:r>
            <a:r>
              <a:rPr lang="en-AU" sz="28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 student_id.txt</a:t>
            </a:r>
            <a:r>
              <a:rPr lang="en-AU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check the contents of the 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87896-6FF5-1A12-C5A8-C5750C84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06" y="1002325"/>
            <a:ext cx="9871588" cy="347791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CF0A9F2-269A-227C-E838-A3C19D999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3419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verifies that your file exists and its contents are readable.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this step to double-check that the content hasn’t changed due to formatting.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If cat returns the full text, our file is correct.</a:t>
            </a:r>
          </a:p>
        </p:txBody>
      </p:sp>
    </p:spTree>
    <p:extLst>
      <p:ext uri="{BB962C8B-B14F-4D97-AF65-F5344CB8AC3E}">
        <p14:creationId xmlns:p14="http://schemas.microsoft.com/office/powerpoint/2010/main" val="13676117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D7C79-F5E0-D18E-0F99-72A94820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7C88D6-A5B2-4CFF-6C6F-3FC3473DCD2F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Generate Initial MD5 Hash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30BB8-8E4C-8289-64F0-9FFAA3773167}"/>
              </a:ext>
            </a:extLst>
          </p:cNvPr>
          <p:cNvSpPr txBox="1"/>
          <p:nvPr/>
        </p:nvSpPr>
        <p:spPr>
          <a:xfrm>
            <a:off x="0" y="83091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executing cat student_id.txt, we are expecting to see: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B0088-DEB1-72A0-C769-5CC63F75A5B4}"/>
              </a:ext>
            </a:extLst>
          </p:cNvPr>
          <p:cNvSpPr txBox="1"/>
          <p:nvPr/>
        </p:nvSpPr>
        <p:spPr>
          <a:xfrm>
            <a:off x="44604" y="1711701"/>
            <a:ext cx="11954108" cy="4549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/>
              <a:t>Hash functions are cryptographic algorithms that input messages to generate a </a:t>
            </a:r>
            <a:r>
              <a:rPr lang="en-AU" sz="2800" dirty="0" err="1"/>
              <a:t>fixedsize</a:t>
            </a:r>
            <a:r>
              <a:rPr lang="en-AU" sz="2800" dirty="0"/>
              <a:t> and unique string output (the hash). Hash functions are characterized by their speed of computations and difficulty of reversibility. It is usually used to verify whether a message in transit or in storage has been modified or not because even the smallest change done to the input data yields a completely different hash. In this lab, we use OpenSSL to generate and verify hashes, other tool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367833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4839-4CC2-F580-3A67-EE97B5674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B6EBE6-0214-6829-014D-0463BDBB1EC0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Generate Initial MD5 Hash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FA928-A035-105D-4123-48411BD4A2FE}"/>
              </a:ext>
            </a:extLst>
          </p:cNvPr>
          <p:cNvSpPr txBox="1"/>
          <p:nvPr/>
        </p:nvSpPr>
        <p:spPr>
          <a:xfrm>
            <a:off x="0" y="83091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Generate MD5 hash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openssl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md5 student_id.txt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command will print a hash string — if you change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anything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 file and re-run these, the hash will change. This is the core concept of file integrity checking.</a:t>
            </a:r>
          </a:p>
        </p:txBody>
      </p:sp>
    </p:spTree>
    <p:extLst>
      <p:ext uri="{BB962C8B-B14F-4D97-AF65-F5344CB8AC3E}">
        <p14:creationId xmlns:p14="http://schemas.microsoft.com/office/powerpoint/2010/main" val="111916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8140F-4CA2-A396-B71C-2F7786A7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606836-CDF7-8CD3-F5AF-763143BB69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5D6F7-00EC-81E5-6D1D-714D2C5B07DF}"/>
              </a:ext>
            </a:extLst>
          </p:cNvPr>
          <p:cNvSpPr txBox="1"/>
          <p:nvPr/>
        </p:nvSpPr>
        <p:spPr>
          <a:xfrm>
            <a:off x="0" y="104292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2. Preimage Attack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Trying to find a </a:t>
            </a:r>
            <a:r>
              <a:rPr lang="en-US" sz="2800" b="1" dirty="0"/>
              <a:t>message</a:t>
            </a:r>
            <a:r>
              <a:rPr lang="en-US" sz="2800" dirty="0"/>
              <a:t> that matches a </a:t>
            </a:r>
            <a:r>
              <a:rPr lang="en-US" sz="2800" b="1" dirty="0"/>
              <a:t>given hash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a good n-bit hash, you need about </a:t>
            </a:r>
            <a:r>
              <a:rPr lang="en-US" sz="2800" b="1" dirty="0"/>
              <a:t>2ⁿ tries</a:t>
            </a:r>
            <a:r>
              <a:rPr lang="en-US" sz="2800" dirty="0"/>
              <a:t>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(e.g., 2¹²⁸ for a 128-bit hash!)</a:t>
            </a:r>
          </a:p>
        </p:txBody>
      </p:sp>
    </p:spTree>
    <p:extLst>
      <p:ext uri="{BB962C8B-B14F-4D97-AF65-F5344CB8AC3E}">
        <p14:creationId xmlns:p14="http://schemas.microsoft.com/office/powerpoint/2010/main" val="1425030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A4B60-4BC8-B5E4-D001-36EF62B5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B2490-C0BC-A264-7A0D-728659EDA9E0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Generate Initial MD5 Hash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25B10-F917-EF0B-3343-E5CF51A50A7C}"/>
              </a:ext>
            </a:extLst>
          </p:cNvPr>
          <p:cNvSpPr txBox="1"/>
          <p:nvPr/>
        </p:nvSpPr>
        <p:spPr>
          <a:xfrm>
            <a:off x="0" y="296034"/>
            <a:ext cx="1179871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the text file using MD5 hashing algorithm to generate a 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of the text file. Use the command </a:t>
            </a:r>
            <a:r>
              <a:rPr lang="en-AU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md5 student_id.txt</a:t>
            </a:r>
          </a:p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 the output on your screen. What did you observe?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D5E8F-6F63-5577-D2E5-F5377156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88" y="2259635"/>
            <a:ext cx="9512711" cy="24714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A05072-9F7E-51DF-BF25-C0535DC0D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1087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generates a unique fingerprint based on our text file.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Any small change in the file (even one word or space) will completely change the hash — demonstrating hash sensitivity.</a:t>
            </a:r>
          </a:p>
        </p:txBody>
      </p:sp>
    </p:spTree>
    <p:extLst>
      <p:ext uri="{BB962C8B-B14F-4D97-AF65-F5344CB8AC3E}">
        <p14:creationId xmlns:p14="http://schemas.microsoft.com/office/powerpoint/2010/main" val="11921351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FFD2-798D-97DE-CB69-A0232EB9E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D9B63B-B05B-D26F-D707-1318CD074307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Modify the Text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8F0CE-64C3-AE19-5A7F-5D0214DF3870}"/>
              </a:ext>
            </a:extLst>
          </p:cNvPr>
          <p:cNvSpPr txBox="1"/>
          <p:nvPr/>
        </p:nvSpPr>
        <p:spPr>
          <a:xfrm>
            <a:off x="0" y="296034"/>
            <a:ext cx="1179871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8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Modify the text file by changing the first “Hash functions” to 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“Integrity algorithms” and then save. 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59E4D7-A937-A88E-BB3D-7E0C9224A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0322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Change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“Hash functions”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“Integrity algorithms”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 same file and save.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This tests whether the MD5 hash changes even with minimal edits — and it should. Our updated file content will be shown with the new header.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9E6FE-F168-19FE-468E-DC7BE611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9" y="1753571"/>
            <a:ext cx="8799871" cy="23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82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5B7CF-11BB-3F76-A67F-3F3B1452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31796E-E7D9-18A0-12B2-720F4AC3E33C}"/>
              </a:ext>
            </a:extLst>
          </p:cNvPr>
          <p:cNvSpPr txBox="1"/>
          <p:nvPr/>
        </p:nvSpPr>
        <p:spPr>
          <a:xfrm>
            <a:off x="0" y="-240257"/>
            <a:ext cx="951271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Recalculate MD5 Hash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FAE47-3C5B-B83B-F2EC-C8A2A8E75BFC}"/>
              </a:ext>
            </a:extLst>
          </p:cNvPr>
          <p:cNvSpPr txBox="1"/>
          <p:nvPr/>
        </p:nvSpPr>
        <p:spPr>
          <a:xfrm>
            <a:off x="0" y="296034"/>
            <a:ext cx="929148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9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 the output. What did you observe? Is the new hash different than previous one? 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0E137-B0F4-82D4-0D4E-900FCDCA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9" y="1753571"/>
            <a:ext cx="8799871" cy="23934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79BB71-ED3B-1B31-8D54-70FAB3FC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26792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/>
              <a:t>Explanation:</a:t>
            </a:r>
            <a:r>
              <a:rPr lang="en-US" sz="2800" dirty="0"/>
              <a:t> This should generate a completely different hash compared to previous. This demonstrates why even small modifications break hash consistency.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896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494A4-8719-64AC-BD0D-19C216B4A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BA2985-626D-247B-318C-9BF0A3C9EECD}"/>
              </a:ext>
            </a:extLst>
          </p:cNvPr>
          <p:cNvSpPr txBox="1"/>
          <p:nvPr/>
        </p:nvSpPr>
        <p:spPr>
          <a:xfrm>
            <a:off x="0" y="-124596"/>
            <a:ext cx="1179871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Stronger Hash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C.   Generate SHA-1 hash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openssl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sha1 student_id.txt </a:t>
            </a:r>
          </a:p>
        </p:txBody>
      </p:sp>
    </p:spTree>
    <p:extLst>
      <p:ext uri="{BB962C8B-B14F-4D97-AF65-F5344CB8AC3E}">
        <p14:creationId xmlns:p14="http://schemas.microsoft.com/office/powerpoint/2010/main" val="115574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44128-5105-6E52-98B0-009FD5EB9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DC8EF5-A854-9E5D-294A-6F01C454BAC8}"/>
              </a:ext>
            </a:extLst>
          </p:cNvPr>
          <p:cNvSpPr txBox="1"/>
          <p:nvPr/>
        </p:nvSpPr>
        <p:spPr>
          <a:xfrm>
            <a:off x="0" y="-124596"/>
            <a:ext cx="1179871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Stronger Hash</a:t>
            </a:r>
          </a:p>
          <a:p>
            <a:pPr lvl="0" rtl="0">
              <a:lnSpc>
                <a:spcPct val="150000"/>
              </a:lnSpc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 SHA-1 and SHA-2 algorithms are stronger that MD5 hashes.</a:t>
            </a:r>
            <a:b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Generate SHA-1 has of the file using </a:t>
            </a:r>
            <a:r>
              <a:rPr lang="en-AU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command </a:t>
            </a:r>
            <a:r>
              <a:rPr lang="en-AU" sz="2800" b="1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sha1 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Observe the output of the algorithm. What did you observe?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57B1FA-D7A5-4011-A6FA-6B650D51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6" y="5071570"/>
            <a:ext cx="6567948" cy="1786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278873-D62A-0DBE-BA76-160D69E5C963}"/>
              </a:ext>
            </a:extLst>
          </p:cNvPr>
          <p:cNvSpPr txBox="1"/>
          <p:nvPr/>
        </p:nvSpPr>
        <p:spPr>
          <a:xfrm>
            <a:off x="0" y="2729751"/>
            <a:ext cx="12192000" cy="1318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Explanation: </a:t>
            </a:r>
            <a:r>
              <a:rPr lang="en-US" sz="2800" dirty="0"/>
              <a:t>SHA-1 is stronger than MD5 and creates a longer hash. We can also experiment with: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D7AE4-00EC-67F6-904B-B089B1AAF612}"/>
              </a:ext>
            </a:extLst>
          </p:cNvPr>
          <p:cNvSpPr txBox="1"/>
          <p:nvPr/>
        </p:nvSpPr>
        <p:spPr>
          <a:xfrm>
            <a:off x="-76200" y="4047932"/>
            <a:ext cx="6172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sha256 student_id.txt</a:t>
            </a:r>
          </a:p>
        </p:txBody>
      </p:sp>
    </p:spTree>
    <p:extLst>
      <p:ext uri="{BB962C8B-B14F-4D97-AF65-F5344CB8AC3E}">
        <p14:creationId xmlns:p14="http://schemas.microsoft.com/office/powerpoint/2010/main" val="1655004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689B-B8E1-9541-20B2-700800C55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74A83A-B57E-446E-305A-82510D261953}"/>
              </a:ext>
            </a:extLst>
          </p:cNvPr>
          <p:cNvSpPr txBox="1"/>
          <p:nvPr/>
        </p:nvSpPr>
        <p:spPr>
          <a:xfrm>
            <a:off x="0" y="-124596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SHA-2 Research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A88CF-79A6-5C0A-475F-F36B205E3C93}"/>
              </a:ext>
            </a:extLst>
          </p:cNvPr>
          <p:cNvSpPr txBox="1"/>
          <p:nvPr/>
        </p:nvSpPr>
        <p:spPr>
          <a:xfrm>
            <a:off x="0" y="2729751"/>
            <a:ext cx="12192000" cy="2610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Google to explore the differences between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 (like SHA-256)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SHA-2 algorithms are considered more secure because they produce longer hashes and resist collision attacks better than SHA-1.</a:t>
            </a:r>
          </a:p>
        </p:txBody>
      </p:sp>
    </p:spTree>
    <p:extLst>
      <p:ext uri="{BB962C8B-B14F-4D97-AF65-F5344CB8AC3E}">
        <p14:creationId xmlns:p14="http://schemas.microsoft.com/office/powerpoint/2010/main" val="1843905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905F-842C-95CE-3E2E-25C424BA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6D2075-2A0F-7035-9DDF-BD25AB14AD35}"/>
              </a:ext>
            </a:extLst>
          </p:cNvPr>
          <p:cNvSpPr txBox="1"/>
          <p:nvPr/>
        </p:nvSpPr>
        <p:spPr>
          <a:xfrm>
            <a:off x="0" y="-124596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 – Reflect on Your Learning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64E08-10F2-27F9-72EC-93B5555B727A}"/>
              </a:ext>
            </a:extLst>
          </p:cNvPr>
          <p:cNvSpPr txBox="1"/>
          <p:nvPr/>
        </p:nvSpPr>
        <p:spPr>
          <a:xfrm>
            <a:off x="462116" y="1800413"/>
            <a:ext cx="11267768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In this lab, we’ve learned: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hash functions work and why they’re essential for cybersecurity.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impact of even the smallest changes in input on the resulting hash.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difference between MD5, SHA-1, and stronger SHA-2 hashes.</a:t>
            </a:r>
          </a:p>
        </p:txBody>
      </p:sp>
    </p:spTree>
    <p:extLst>
      <p:ext uri="{BB962C8B-B14F-4D97-AF65-F5344CB8AC3E}">
        <p14:creationId xmlns:p14="http://schemas.microsoft.com/office/powerpoint/2010/main" val="3301445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34A9-3AC4-08DA-9947-102F5706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42CEF3-5FE3-B17F-460E-4D15DF647DE1}"/>
              </a:ext>
            </a:extLst>
          </p:cNvPr>
          <p:cNvSpPr txBox="1"/>
          <p:nvPr/>
        </p:nvSpPr>
        <p:spPr>
          <a:xfrm>
            <a:off x="0" y="-124596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 – Reflect on Your Learning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DF97F-27FE-2245-E5EB-9D8B84A484B8}"/>
              </a:ext>
            </a:extLst>
          </p:cNvPr>
          <p:cNvSpPr txBox="1"/>
          <p:nvPr/>
        </p:nvSpPr>
        <p:spPr>
          <a:xfrm>
            <a:off x="462116" y="1154082"/>
            <a:ext cx="11267768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Your Task:</a:t>
            </a:r>
            <a:br>
              <a:rPr lang="en-US" sz="2800" dirty="0"/>
            </a:br>
            <a:r>
              <a:rPr lang="en-US" sz="2800" dirty="0"/>
              <a:t>For each step, </a:t>
            </a:r>
            <a:r>
              <a:rPr lang="en-US" sz="2800" b="1" dirty="0"/>
              <a:t>note your observations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hash value did you get?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did the value change when the file was modified?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Which algorithm seems stronger? Why?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This reflection will deepen your understanding and help you prepare for assessments or interviews in cybersecurity roles.</a:t>
            </a:r>
          </a:p>
        </p:txBody>
      </p:sp>
    </p:spTree>
    <p:extLst>
      <p:ext uri="{BB962C8B-B14F-4D97-AF65-F5344CB8AC3E}">
        <p14:creationId xmlns:p14="http://schemas.microsoft.com/office/powerpoint/2010/main" val="398857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F427-D02B-07C3-6D9A-667E1FE1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910EE2-37F5-636D-571E-B374C54A72D7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B867B-82D4-3CC4-6BC0-C68AEC470E5F}"/>
              </a:ext>
            </a:extLst>
          </p:cNvPr>
          <p:cNvSpPr txBox="1"/>
          <p:nvPr/>
        </p:nvSpPr>
        <p:spPr>
          <a:xfrm>
            <a:off x="0" y="1042923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3. Birthday Attack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Just like in a class, where </a:t>
            </a:r>
            <a:r>
              <a:rPr lang="en-US" sz="2800" b="1" dirty="0"/>
              <a:t>two people might share a birthday</a:t>
            </a:r>
            <a:r>
              <a:rPr lang="en-US" sz="2800" dirty="0"/>
              <a:t> surprisingly quickly.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cybersecurity, it means </a:t>
            </a:r>
            <a:r>
              <a:rPr lang="en-US" sz="2800" b="1" dirty="0"/>
              <a:t>finding two messages</a:t>
            </a:r>
            <a:r>
              <a:rPr lang="en-US" sz="2800" dirty="0"/>
              <a:t> that hash to the same value.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Needs about </a:t>
            </a:r>
            <a:r>
              <a:rPr lang="en-US" sz="2800" b="1" dirty="0"/>
              <a:t>2ⁿ/ ² tries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133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42C2A-43E2-E66E-2B41-788DB9B2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2A71C6-22C3-4962-6750-A947A003AA3E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7362D-AF79-0835-8D60-7D460C62B522}"/>
              </a:ext>
            </a:extLst>
          </p:cNvPr>
          <p:cNvSpPr txBox="1"/>
          <p:nvPr/>
        </p:nvSpPr>
        <p:spPr>
          <a:xfrm>
            <a:off x="0" y="104292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4. Digital Signatures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Prove who sent a message and that </a:t>
            </a:r>
            <a:r>
              <a:rPr lang="en-US" sz="2800" b="1" dirty="0"/>
              <a:t>it was not changed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Example: Signing an online contract via DocuSign.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Properties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Authenticity (you really sent it)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Integrity (unchanged)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Non-repudiation (you can’t deny it later)</a:t>
            </a:r>
          </a:p>
        </p:txBody>
      </p:sp>
    </p:spTree>
    <p:extLst>
      <p:ext uri="{BB962C8B-B14F-4D97-AF65-F5344CB8AC3E}">
        <p14:creationId xmlns:p14="http://schemas.microsoft.com/office/powerpoint/2010/main" val="2545949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4149</Words>
  <Application>Microsoft Office PowerPoint</Application>
  <PresentationFormat>Widescreen</PresentationFormat>
  <Paragraphs>474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Cambria Math</vt:lpstr>
      <vt:lpstr>Wingdings</vt:lpstr>
      <vt:lpstr>1_Office Theme</vt:lpstr>
      <vt:lpstr>Preparation for Lab 4</vt:lpstr>
      <vt:lpstr>Preparation for Lab 4 (Week 8)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347</cp:revision>
  <dcterms:created xsi:type="dcterms:W3CDTF">2025-03-01T05:38:51Z</dcterms:created>
  <dcterms:modified xsi:type="dcterms:W3CDTF">2025-05-01T08:46:07Z</dcterms:modified>
</cp:coreProperties>
</file>